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56" r:id="rId2"/>
    <p:sldId id="258" r:id="rId3"/>
    <p:sldId id="257" r:id="rId4"/>
    <p:sldId id="259" r:id="rId5"/>
    <p:sldId id="260" r:id="rId6"/>
    <p:sldId id="270" r:id="rId7"/>
    <p:sldId id="261" r:id="rId8"/>
    <p:sldId id="271" r:id="rId9"/>
    <p:sldId id="262" r:id="rId10"/>
    <p:sldId id="272" r:id="rId11"/>
    <p:sldId id="269" r:id="rId12"/>
    <p:sldId id="273" r:id="rId13"/>
    <p:sldId id="264" r:id="rId14"/>
    <p:sldId id="274" r:id="rId15"/>
    <p:sldId id="265"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636"/>
    <p:restoredTop sz="83333" autoAdjust="0"/>
  </p:normalViewPr>
  <p:slideViewPr>
    <p:cSldViewPr snapToGrid="0">
      <p:cViewPr varScale="1">
        <p:scale>
          <a:sx n="86" d="100"/>
          <a:sy n="86" d="100"/>
        </p:scale>
        <p:origin x="1176" y="4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16F591-ACC5-C74A-B817-E44DDFB3B36E}" type="datetimeFigureOut">
              <a:rPr lang="en-US" smtClean="0"/>
              <a:t>2/24/26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D713EA-9318-D649-8231-490C83C47329}" type="slidenum">
              <a:rPr lang="en-US" smtClean="0"/>
              <a:t>‹#›</a:t>
            </a:fld>
            <a:endParaRPr lang="en-US"/>
          </a:p>
        </p:txBody>
      </p:sp>
    </p:spTree>
    <p:extLst>
      <p:ext uri="{BB962C8B-B14F-4D97-AF65-F5344CB8AC3E}">
        <p14:creationId xmlns:p14="http://schemas.microsoft.com/office/powerpoint/2010/main" val="17403239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afternoon, I’m Raviv Laor., CEO of StratusX. This is my first time presenting at MILCOM, so if I miss a formalities or terms of art, I’ll ask in advance for your indulgence.</a:t>
            </a:r>
          </a:p>
          <a:p>
            <a:endParaRPr lang="en-US" dirty="0"/>
          </a:p>
          <a:p>
            <a:r>
              <a:rPr lang="en-US" dirty="0"/>
              <a:t>My background is in secure IP communications and telecom infrastructure, and our work at StratusX sits right at the edge of those two worlds. </a:t>
            </a:r>
          </a:p>
          <a:p>
            <a:r>
              <a:rPr lang="en-US" dirty="0"/>
              <a:t>The focus isn’t on content security but on the observables that betray identity, location, intent, and tempo. </a:t>
            </a:r>
          </a:p>
          <a:p>
            <a:r>
              <a:rPr lang="en-US" dirty="0"/>
              <a:t>And I’ll show you how we’ve built and fielded a capability that makes those observables disappear.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I’ll share today is how we’ve taken a familiar doctrine - LPI/LPD - and applied it to commercial cellular environments.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 thesis is that in light of </a:t>
            </a:r>
            <a:r>
              <a:rPr lang="en-US" dirty="0" err="1"/>
              <a:t>communciations</a:t>
            </a:r>
            <a:r>
              <a:rPr lang="en-US" dirty="0"/>
              <a:t> advancements we need a doctrinal update: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decades we treated metadata as incidental telemetry. </a:t>
            </a:r>
          </a:p>
          <a:p>
            <a:r>
              <a:rPr lang="en-US" dirty="0"/>
              <a:t>That era is over.</a:t>
            </a:r>
          </a:p>
          <a:p>
            <a:r>
              <a:rPr lang="en-US" dirty="0"/>
              <a:t>Metadata is now an operational domain because it reveals behavior, maps people - their associations and logistics, and enables follow-on action. </a:t>
            </a:r>
          </a:p>
          <a:p>
            <a:r>
              <a:rPr lang="en-US" dirty="0"/>
              <a:t>Today I’ll make the case for a doctrine that accepts observability as unavoidable and responds by managing, corrupting, and operationalizing uncertainty. </a:t>
            </a:r>
          </a:p>
          <a:p>
            <a:r>
              <a:rPr lang="en-US" dirty="0"/>
              <a:t>Not invisibility. </a:t>
            </a:r>
          </a:p>
          <a:p>
            <a:r>
              <a:rPr lang="en-US" dirty="0"/>
              <a:t>Rather, A doctrinal posture that buys decision space, protects people, and changes (manipulates) adversary calculus.</a:t>
            </a:r>
          </a:p>
        </p:txBody>
      </p:sp>
      <p:sp>
        <p:nvSpPr>
          <p:cNvPr id="4" name="Slide Number Placeholder 3"/>
          <p:cNvSpPr>
            <a:spLocks noGrp="1"/>
          </p:cNvSpPr>
          <p:nvPr>
            <p:ph type="sldNum" sz="quarter" idx="5"/>
          </p:nvPr>
        </p:nvSpPr>
        <p:spPr/>
        <p:txBody>
          <a:bodyPr/>
          <a:lstStyle/>
          <a:p>
            <a:fld id="{6FD713EA-9318-D649-8231-490C83C47329}" type="slidenum">
              <a:rPr lang="en-US" smtClean="0"/>
              <a:t>1</a:t>
            </a:fld>
            <a:endParaRPr lang="en-US"/>
          </a:p>
        </p:txBody>
      </p:sp>
    </p:spTree>
    <p:extLst>
      <p:ext uri="{BB962C8B-B14F-4D97-AF65-F5344CB8AC3E}">
        <p14:creationId xmlns:p14="http://schemas.microsoft.com/office/powerpoint/2010/main" val="15296333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breakthrough is already complete - we’ve severed provisioning from the carrier and demonstrated identity rotation, RF controls, and DNS proxying. What remains is process engineering: TLS/QUIC camouflage, synthetic traffic injection, and adversary-sim validation. These are engineering tasks, not scientific breakthroughs</a:t>
            </a:r>
          </a:p>
          <a:p>
            <a:endParaRPr lang="en-US" dirty="0"/>
          </a:p>
        </p:txBody>
      </p:sp>
      <p:sp>
        <p:nvSpPr>
          <p:cNvPr id="4" name="Slide Number Placeholder 3"/>
          <p:cNvSpPr>
            <a:spLocks noGrp="1"/>
          </p:cNvSpPr>
          <p:nvPr>
            <p:ph type="sldNum" sz="quarter" idx="5"/>
          </p:nvPr>
        </p:nvSpPr>
        <p:spPr/>
        <p:txBody>
          <a:bodyPr/>
          <a:lstStyle/>
          <a:p>
            <a:fld id="{6FD713EA-9318-D649-8231-490C83C47329}" type="slidenum">
              <a:rPr lang="en-US" smtClean="0"/>
              <a:t>10</a:t>
            </a:fld>
            <a:endParaRPr lang="en-US"/>
          </a:p>
        </p:txBody>
      </p:sp>
    </p:spTree>
    <p:extLst>
      <p:ext uri="{BB962C8B-B14F-4D97-AF65-F5344CB8AC3E}">
        <p14:creationId xmlns:p14="http://schemas.microsoft.com/office/powerpoint/2010/main" val="11370640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radar chart illustrates the behavioral exposure from a subset of metadata categories - comparing operation without protection versus using the current iteration of StratusX across key attribution vectors adversaries exploit for targeting.</a:t>
            </a:r>
          </a:p>
          <a:p>
            <a:br>
              <a:rPr lang="en-US" dirty="0"/>
            </a:br>
            <a:endParaRPr lang="en-US" dirty="0"/>
          </a:p>
          <a:p>
            <a:r>
              <a:rPr lang="en-US" dirty="0"/>
              <a:t>The red line shows the stark reality: without protection, attribution is a certainty. Vulnerability scores of 8–10 across all vectors mean adversaries can confidently correlate, profile, and target. Device identities like IMSI and IMEI create persistent signatures that guarantee attribution. Location data from GPS coordinates and tower triangulation provides geolocation certainty. Network fingerprints, communication patterns, and application telemetry all reinforce attribution.</a:t>
            </a:r>
          </a:p>
          <a:p>
            <a:br>
              <a:rPr lang="en-US" dirty="0"/>
            </a:br>
            <a:endParaRPr lang="en-US" dirty="0"/>
          </a:p>
          <a:p>
            <a:r>
              <a:rPr lang="en-US" dirty="0"/>
              <a:t>The green line demonstrates how StratusX transforms attribution certainty into attribution uncertainty. </a:t>
            </a:r>
          </a:p>
          <a:p>
            <a:r>
              <a:rPr lang="en-US" dirty="0"/>
              <a:t>Current capabilities reduce adversary confidence to 1–3 across vectors we already camouflage - identity, location triangulation, and core network behaviors. </a:t>
            </a:r>
          </a:p>
          <a:p>
            <a:r>
              <a:rPr lang="en-US" dirty="0"/>
              <a:t>Those elevated points on the chart are where protocol camouflage modules are still under development.</a:t>
            </a:r>
          </a:p>
          <a:p>
            <a:br>
              <a:rPr lang="en-US" dirty="0"/>
            </a:br>
            <a:endParaRPr lang="en-US" dirty="0"/>
          </a:p>
          <a:p>
            <a:r>
              <a:rPr lang="en-US" dirty="0"/>
              <a:t>The goal is a perfect circle at score 1 -  complete attribution uncertainty across all vectors. And before I show you how doctrine adapts to this, let’s ground this in field reality: what does an identity swap actually look like in time? How long does the system go dark while forcing that cold start?</a:t>
            </a:r>
          </a:p>
          <a:p>
            <a:endParaRPr lang="en-US" dirty="0"/>
          </a:p>
        </p:txBody>
      </p:sp>
      <p:sp>
        <p:nvSpPr>
          <p:cNvPr id="4" name="Slide Number Placeholder 3"/>
          <p:cNvSpPr>
            <a:spLocks noGrp="1"/>
          </p:cNvSpPr>
          <p:nvPr>
            <p:ph type="sldNum" sz="quarter" idx="5"/>
          </p:nvPr>
        </p:nvSpPr>
        <p:spPr/>
        <p:txBody>
          <a:bodyPr/>
          <a:lstStyle/>
          <a:p>
            <a:fld id="{6FD713EA-9318-D649-8231-490C83C47329}" type="slidenum">
              <a:rPr lang="en-US" smtClean="0"/>
              <a:t>11</a:t>
            </a:fld>
            <a:endParaRPr lang="en-US"/>
          </a:p>
        </p:txBody>
      </p:sp>
    </p:spTree>
    <p:extLst>
      <p:ext uri="{BB962C8B-B14F-4D97-AF65-F5344CB8AC3E}">
        <p14:creationId xmlns:p14="http://schemas.microsoft.com/office/powerpoint/2010/main" val="1401010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Swaps deliberately force a cold start. In dense networks, reattach is under 10 seconds; most environments are ~30 seconds; rural areas with band gaps can stretch to several minutes. </a:t>
            </a:r>
          </a:p>
          <a:p>
            <a:r>
              <a:rPr lang="en-US" dirty="0"/>
              <a:t>That variability is driven by hardware, not the system design. </a:t>
            </a:r>
          </a:p>
          <a:p>
            <a:r>
              <a:rPr lang="en-US" dirty="0"/>
              <a:t>One note: on cold startup, authentication takes longer because the device brings up two SIMs in sequence before traffic passes. </a:t>
            </a:r>
          </a:p>
          <a:p>
            <a:r>
              <a:rPr lang="en-US" dirty="0"/>
              <a:t>Once running, swaps behave as shown. With alternative dual-modem builds, we cut downtime to a few seconds while still forcing a fresh identity</a:t>
            </a:r>
          </a:p>
          <a:p>
            <a:endParaRPr lang="en-US" dirty="0"/>
          </a:p>
        </p:txBody>
      </p:sp>
      <p:sp>
        <p:nvSpPr>
          <p:cNvPr id="4" name="Slide Number Placeholder 3"/>
          <p:cNvSpPr>
            <a:spLocks noGrp="1"/>
          </p:cNvSpPr>
          <p:nvPr>
            <p:ph type="sldNum" sz="quarter" idx="5"/>
          </p:nvPr>
        </p:nvSpPr>
        <p:spPr/>
        <p:txBody>
          <a:bodyPr/>
          <a:lstStyle/>
          <a:p>
            <a:fld id="{6FD713EA-9318-D649-8231-490C83C47329}" type="slidenum">
              <a:rPr lang="en-US" smtClean="0"/>
              <a:t>12</a:t>
            </a:fld>
            <a:endParaRPr lang="en-US"/>
          </a:p>
        </p:txBody>
      </p:sp>
    </p:spTree>
    <p:extLst>
      <p:ext uri="{BB962C8B-B14F-4D97-AF65-F5344CB8AC3E}">
        <p14:creationId xmlns:p14="http://schemas.microsoft.com/office/powerpoint/2010/main" val="13917932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This represents attribution control as the new paradigm for LPI/LPD doctrine</a:t>
            </a:r>
          </a:p>
          <a:p>
            <a:r>
              <a:rPr lang="en-US" sz="1200" b="0" i="0" u="none" strike="noStrike" kern="1200" dirty="0">
                <a:solidFill>
                  <a:schemeClr val="tx1"/>
                </a:solidFill>
                <a:effectLst/>
                <a:latin typeface="+mn-lt"/>
                <a:ea typeface="+mn-ea"/>
                <a:cs typeface="+mn-cs"/>
              </a:rPr>
              <a:t>What makes this fundamentally "new" rather than simply returning to historical approaches is the shift from detection-based to attribution-based threats. </a:t>
            </a:r>
          </a:p>
          <a:p>
            <a:r>
              <a:rPr lang="en-US" sz="1200" b="0" i="0" u="none" strike="noStrike" kern="1200" dirty="0">
                <a:solidFill>
                  <a:schemeClr val="tx1"/>
                </a:solidFill>
                <a:effectLst/>
                <a:latin typeface="+mn-lt"/>
                <a:ea typeface="+mn-ea"/>
                <a:cs typeface="+mn-cs"/>
              </a:rPr>
              <a:t>Traditional LPI/LPD focused on preventing detection because in sparse RF environments, any detected transmission provided actionable intelligence.</a:t>
            </a:r>
          </a:p>
          <a:p>
            <a:r>
              <a:rPr lang="en-US" sz="1200" b="0" i="0" u="none" strike="noStrike" kern="1200" dirty="0">
                <a:solidFill>
                  <a:schemeClr val="tx1"/>
                </a:solidFill>
                <a:effectLst/>
                <a:latin typeface="+mn-lt"/>
                <a:ea typeface="+mn-ea"/>
                <a:cs typeface="+mn-cs"/>
              </a:rPr>
              <a:t>But In dense commercial cellular environments, detection becomes irrelevant - thousands of devices transmit constantly, so adversaries can't and don't need to prevent all transmissions. </a:t>
            </a:r>
          </a:p>
          <a:p>
            <a:r>
              <a:rPr lang="en-US" sz="1200" b="0" i="0" u="none" strike="noStrike" kern="1200" dirty="0">
                <a:solidFill>
                  <a:schemeClr val="tx1"/>
                </a:solidFill>
                <a:effectLst/>
                <a:latin typeface="+mn-lt"/>
                <a:ea typeface="+mn-ea"/>
                <a:cs typeface="+mn-cs"/>
              </a:rPr>
              <a:t>Instead, they focus on attribution - linking specific transmissions to specific users for targeting.</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The doctrinal shift is from "don't let them detect you're transmitting" to "don't let them know it's you transmitting." This fundamental change in the threat model requires new approaches optimized for attribution control rather than emission control.</a:t>
            </a:r>
          </a:p>
          <a:p>
            <a:r>
              <a:rPr lang="en-US" sz="1200" b="0" i="0" u="none" strike="noStrike" kern="1200" dirty="0">
                <a:solidFill>
                  <a:schemeClr val="tx1"/>
                </a:solidFill>
                <a:effectLst/>
                <a:latin typeface="+mn-lt"/>
                <a:ea typeface="+mn-ea"/>
                <a:cs typeface="+mn-cs"/>
              </a:rPr>
              <a:t>LPI/LPD doctrine has cycled between behavioral and content protection for 80 years - from WWII frequency hopping through Cold War emission control, to digital-era encryption emphasis, and now back to behavioral focus as near-peer threats exploit our prioritization of content plane security.</a:t>
            </a:r>
          </a:p>
          <a:p>
            <a:r>
              <a:rPr lang="en-US" sz="1200" b="0" i="0" u="none" strike="noStrike" kern="1200" dirty="0">
                <a:solidFill>
                  <a:schemeClr val="tx1"/>
                </a:solidFill>
                <a:effectLst/>
                <a:latin typeface="+mn-lt"/>
                <a:ea typeface="+mn-ea"/>
                <a:cs typeface="+mn-cs"/>
              </a:rPr>
              <a:t>But this current shift represents environmental adaptation, not just cyclical return.</a:t>
            </a:r>
          </a:p>
          <a:p>
            <a:r>
              <a:rPr lang="en-US" sz="1200" b="0" i="0" u="none" strike="noStrike" kern="1200" dirty="0">
                <a:solidFill>
                  <a:schemeClr val="tx1"/>
                </a:solidFill>
                <a:effectLst/>
                <a:latin typeface="+mn-lt"/>
                <a:ea typeface="+mn-ea"/>
                <a:cs typeface="+mn-cs"/>
              </a:rPr>
              <a:t>The military has implicitly acknowledged this behavioral plane vulnerability through multiple programs. DARPA's Protected Forward Communications program explicitly focuses on defeating adversary electronic warfare kill chains through behavioral measures rather than just strengthening encryption. </a:t>
            </a:r>
          </a:p>
          <a:p>
            <a:r>
              <a:rPr lang="en-US" sz="1200" b="0" i="0" u="none" strike="noStrike" kern="1200" dirty="0">
                <a:solidFill>
                  <a:schemeClr val="tx1"/>
                </a:solidFill>
                <a:effectLst/>
                <a:latin typeface="+mn-lt"/>
                <a:ea typeface="+mn-ea"/>
                <a:cs typeface="+mn-cs"/>
              </a:rPr>
              <a:t>StratusX represents this doctrinal evolution - attribution control optimized for dense commercial environments where traditional emission control assumptions no longer apply. The military has identified the problem through multiple initiatives. We're providing the architectural solution.</a:t>
            </a:r>
          </a:p>
          <a:p>
            <a:endParaRPr lang="en-US" dirty="0"/>
          </a:p>
        </p:txBody>
      </p:sp>
      <p:sp>
        <p:nvSpPr>
          <p:cNvPr id="4" name="Slide Number Placeholder 3"/>
          <p:cNvSpPr>
            <a:spLocks noGrp="1"/>
          </p:cNvSpPr>
          <p:nvPr>
            <p:ph type="sldNum" sz="quarter" idx="5"/>
          </p:nvPr>
        </p:nvSpPr>
        <p:spPr/>
        <p:txBody>
          <a:bodyPr/>
          <a:lstStyle/>
          <a:p>
            <a:fld id="{6FD713EA-9318-D649-8231-490C83C47329}" type="slidenum">
              <a:rPr lang="en-US" smtClean="0"/>
              <a:t>13</a:t>
            </a:fld>
            <a:endParaRPr lang="en-US"/>
          </a:p>
        </p:txBody>
      </p:sp>
    </p:spTree>
    <p:extLst>
      <p:ext uri="{BB962C8B-B14F-4D97-AF65-F5344CB8AC3E}">
        <p14:creationId xmlns:p14="http://schemas.microsoft.com/office/powerpoint/2010/main" val="41307553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isn’t theory.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Over 2,000 gateways are already manufactured and FCC-certified. </a:t>
            </a:r>
          </a:p>
          <a:p>
            <a:r>
              <a:rPr lang="en-US" dirty="0"/>
              <a:t>The SIM bank infrastructure has been running continuously for over three years. We’ve validated across more than a hundred commercial networks worldwide.</a:t>
            </a:r>
            <a:br>
              <a:rPr lang="en-US" dirty="0"/>
            </a:br>
            <a:endParaRPr lang="en-US" dirty="0"/>
          </a:p>
          <a:p>
            <a:r>
              <a:rPr lang="en-US" dirty="0"/>
              <a:t>What’s already fielded includes ICCID/IMEI rotation, DNS proxying, and RF controls. That’s the breakthrough, separating provisioning from the operator and forcing cold-start identities.</a:t>
            </a:r>
            <a:br>
              <a:rPr lang="en-US" dirty="0"/>
            </a:br>
            <a:endParaRPr lang="en-US" dirty="0"/>
          </a:p>
          <a:p>
            <a:r>
              <a:rPr lang="en-US" dirty="0"/>
              <a:t>And it’s already fielded: IICCID/IMEI rotation, DNS proxying, and RF controls. </a:t>
            </a:r>
          </a:p>
          <a:p>
            <a:r>
              <a:rPr lang="en-US" dirty="0"/>
              <a:t>What remains is process engineering:</a:t>
            </a:r>
          </a:p>
          <a:p>
            <a:r>
              <a:rPr lang="en-US" dirty="0"/>
              <a:t>	 TLS/QUIC camouflage, </a:t>
            </a:r>
          </a:p>
          <a:p>
            <a:r>
              <a:rPr lang="en-US" dirty="0"/>
              <a:t>	synthetic traffic injection,</a:t>
            </a:r>
          </a:p>
          <a:p>
            <a:r>
              <a:rPr lang="en-US" dirty="0"/>
              <a:t>	 adversary-sim validation, </a:t>
            </a:r>
          </a:p>
          <a:p>
            <a:r>
              <a:rPr lang="en-US" dirty="0"/>
              <a:t>	and expanded band support.</a:t>
            </a:r>
          </a:p>
          <a:p>
            <a:endParaRPr lang="en-US" dirty="0"/>
          </a:p>
          <a:p>
            <a:r>
              <a:rPr lang="en-US" dirty="0"/>
              <a:t>No new science is required.</a:t>
            </a:r>
          </a:p>
          <a:p>
            <a:endParaRPr lang="en-US" dirty="0"/>
          </a:p>
        </p:txBody>
      </p:sp>
      <p:sp>
        <p:nvSpPr>
          <p:cNvPr id="4" name="Slide Number Placeholder 3"/>
          <p:cNvSpPr>
            <a:spLocks noGrp="1"/>
          </p:cNvSpPr>
          <p:nvPr>
            <p:ph type="sldNum" sz="quarter" idx="5"/>
          </p:nvPr>
        </p:nvSpPr>
        <p:spPr/>
        <p:txBody>
          <a:bodyPr/>
          <a:lstStyle/>
          <a:p>
            <a:fld id="{6FD713EA-9318-D649-8231-490C83C47329}" type="slidenum">
              <a:rPr lang="en-US" smtClean="0"/>
              <a:t>14</a:t>
            </a:fld>
            <a:endParaRPr lang="en-US"/>
          </a:p>
        </p:txBody>
      </p:sp>
    </p:spTree>
    <p:extLst>
      <p:ext uri="{BB962C8B-B14F-4D97-AF65-F5344CB8AC3E}">
        <p14:creationId xmlns:p14="http://schemas.microsoft.com/office/powerpoint/2010/main" val="62725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 close here. What you see in this graphic is the leveraging of commercial network infrastructure to maintain LPI/LPD for people and systems. StratusX provides a global orchestration layer above commercial carriers that delivers true communications camouflage.</a:t>
            </a:r>
          </a:p>
          <a:p>
            <a:endParaRPr lang="en-US" dirty="0"/>
          </a:p>
          <a:p>
            <a:r>
              <a:rPr lang="en-US" dirty="0"/>
              <a:t>Come see the solution in operation. Our team includes systems architects, network security researchers, and operational engineers ready for technical discussions, validation planning, and transition pathways</a:t>
            </a:r>
          </a:p>
        </p:txBody>
      </p:sp>
      <p:sp>
        <p:nvSpPr>
          <p:cNvPr id="4" name="Slide Number Placeholder 3"/>
          <p:cNvSpPr>
            <a:spLocks noGrp="1"/>
          </p:cNvSpPr>
          <p:nvPr>
            <p:ph type="sldNum" sz="quarter" idx="5"/>
          </p:nvPr>
        </p:nvSpPr>
        <p:spPr/>
        <p:txBody>
          <a:bodyPr/>
          <a:lstStyle/>
          <a:p>
            <a:fld id="{6FD713EA-9318-D649-8231-490C83C47329}" type="slidenum">
              <a:rPr lang="en-US" smtClean="0"/>
              <a:t>15</a:t>
            </a:fld>
            <a:endParaRPr lang="en-US"/>
          </a:p>
        </p:txBody>
      </p:sp>
    </p:spTree>
    <p:extLst>
      <p:ext uri="{BB962C8B-B14F-4D97-AF65-F5344CB8AC3E}">
        <p14:creationId xmlns:p14="http://schemas.microsoft.com/office/powerpoint/2010/main" val="16887406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 quantity of metadata has exploded exponentially over decades. In the 1990s, Call Detail Records painted powerful pictures of behavior and associations with just who called whom and when.</a:t>
            </a:r>
          </a:p>
          <a:p>
            <a:r>
              <a:rPr lang="en-US" sz="1200" b="0" i="0" u="none" strike="noStrike" kern="1200" dirty="0">
                <a:solidFill>
                  <a:schemeClr val="tx1"/>
                </a:solidFill>
                <a:effectLst/>
                <a:latin typeface="+mn-lt"/>
                <a:ea typeface="+mn-ea"/>
                <a:cs typeface="+mn-cs"/>
              </a:rPr>
              <a:t>The </a:t>
            </a:r>
            <a:r>
              <a:rPr lang="en-US" sz="1200" b="0" i="0" u="none" strike="noStrike" kern="1200" dirty="0" err="1">
                <a:solidFill>
                  <a:schemeClr val="tx1"/>
                </a:solidFill>
                <a:effectLst/>
                <a:latin typeface="+mn-lt"/>
                <a:ea typeface="+mn-ea"/>
                <a:cs typeface="+mn-cs"/>
              </a:rPr>
              <a:t>oghts</a:t>
            </a:r>
            <a:r>
              <a:rPr lang="en-US" sz="1200" b="0" i="0" u="none" strike="noStrike" kern="1200" dirty="0">
                <a:solidFill>
                  <a:schemeClr val="tx1"/>
                </a:solidFill>
                <a:effectLst/>
                <a:latin typeface="+mn-lt"/>
                <a:ea typeface="+mn-ea"/>
                <a:cs typeface="+mn-cs"/>
              </a:rPr>
              <a:t> marked the scale transformation - internet advertising took what direct marketing companies had pioneered with demographics – from warranty registrations and credit records and the like; and applied it in real time at global scale. What started as operational telemetry became the core monetization of the digital economy, creating institutional incentives to collect and analyze metadata at massive scale. </a:t>
            </a:r>
          </a:p>
          <a:p>
            <a:r>
              <a:rPr lang="en-US" sz="1200" b="0" i="0" u="none" strike="noStrike" kern="1200" dirty="0">
                <a:solidFill>
                  <a:schemeClr val="tx1"/>
                </a:solidFill>
                <a:effectLst/>
                <a:latin typeface="+mn-lt"/>
                <a:ea typeface="+mn-ea"/>
                <a:cs typeface="+mn-cs"/>
              </a:rPr>
              <a:t>Yet, somehow we were told metadata was just "digital exhaust" - a misleading characterization that obscured its actual strategic and economic value.</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Today, everyone carries a comprehensive surveillance device generating continuous location, consumption, interaction, and biometric metadata streams 24/7.</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Bruce Schneier quotes former NSA General Counsel Stewart Baker: "Metadata absolutely tells you everything about somebody's life. If you have enough metadata you don't really need content."</a:t>
            </a:r>
          </a:p>
          <a:p>
            <a:r>
              <a:rPr lang="en-US" sz="1200" b="0" i="0" u="none" strike="noStrike" kern="1200" dirty="0">
                <a:solidFill>
                  <a:schemeClr val="tx1"/>
                </a:solidFill>
                <a:effectLst/>
                <a:latin typeface="+mn-lt"/>
                <a:ea typeface="+mn-ea"/>
                <a:cs typeface="+mn-cs"/>
              </a:rPr>
              <a:t>The "exhaust" became the engine.</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But here's the critical insight that cybersecurity has missed: this metadata explosion didn't just create targeting opportunities for adversaries - it became the foundation of our entire defensive cybersecurity stack.</a:t>
            </a:r>
          </a:p>
          <a:p>
            <a:r>
              <a:rPr lang="en-US" sz="1200" b="0" i="0" u="none" strike="noStrike" kern="1200" dirty="0">
                <a:solidFill>
                  <a:schemeClr val="tx1"/>
                </a:solidFill>
                <a:effectLst/>
                <a:latin typeface="+mn-lt"/>
                <a:ea typeface="+mn-ea"/>
                <a:cs typeface="+mn-cs"/>
              </a:rPr>
              <a:t>The military's massive shift to Zero Trust architecture makes this dependency even more acute. Zero Trust's "never trust, always verify" principle requires continuous monitoring and analysis of user behavior, device characteristics, network traffic patterns, and authentication metadata. Every verification decision depends on metadata analysis. Endpoint detection relies on behavioral metadata to identify anomalies. Network monitoring depends on traffic metadata to spot threats. Identity management systems track authentication metadata patterns. Threat intelligence correlates attack metadata signatures.</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We built our defenses - including Zero Trust - on the same substrate that enables adversarial targeting. The observability required for security is identical to the observability that creates the behavioral attack plane.</a:t>
            </a:r>
          </a:p>
          <a:p>
            <a:r>
              <a:rPr lang="en-US" sz="1200" b="0" i="0" u="none" strike="noStrike" kern="1200" dirty="0">
                <a:solidFill>
                  <a:schemeClr val="tx1"/>
                </a:solidFill>
                <a:effectLst/>
                <a:latin typeface="+mn-lt"/>
                <a:ea typeface="+mn-ea"/>
                <a:cs typeface="+mn-cs"/>
              </a:rPr>
              <a:t>Traditional cybersecurity focused on the content plane - protecting what you say. But Bruce Schneier's axiom that "amateurs hack systems, professionals hack people" now extends to: professionals hack behavior - both system behavior and human behavior - because in days when metadata was not so plentiful or readily available or cross-</a:t>
            </a:r>
            <a:r>
              <a:rPr lang="en-US" sz="1200" b="0" i="0" u="none" strike="noStrike" kern="1200" dirty="0" err="1">
                <a:solidFill>
                  <a:schemeClr val="tx1"/>
                </a:solidFill>
                <a:effectLst/>
                <a:latin typeface="+mn-lt"/>
                <a:ea typeface="+mn-ea"/>
                <a:cs typeface="+mn-cs"/>
              </a:rPr>
              <a:t>correlatable</a:t>
            </a:r>
            <a:r>
              <a:rPr lang="en-US" sz="1200" b="0" i="0" u="none" strike="noStrike" kern="1200" dirty="0">
                <a:solidFill>
                  <a:schemeClr val="tx1"/>
                </a:solidFill>
                <a:effectLst/>
                <a:latin typeface="+mn-lt"/>
                <a:ea typeface="+mn-ea"/>
                <a:cs typeface="+mn-cs"/>
              </a:rPr>
              <a:t>, systems revealed very little of themselves through behavior. Modern adversaries operate on the behavioral plane - exploiting who you are, where you are, when you communicate, and how you operate.</a:t>
            </a:r>
          </a:p>
          <a:p>
            <a:r>
              <a:rPr lang="en-US" sz="1200" b="0" i="0" u="none" strike="noStrike" kern="1200" dirty="0">
                <a:solidFill>
                  <a:schemeClr val="tx1"/>
                </a:solidFill>
                <a:effectLst/>
                <a:latin typeface="+mn-lt"/>
                <a:ea typeface="+mn-ea"/>
                <a:cs typeface="+mn-cs"/>
              </a:rPr>
              <a:t>As of a year or two ago, this was a containable problem when metadata analysis required nation-state resources and specialized expertise. But that constraint no longer exists.</a:t>
            </a:r>
          </a:p>
          <a:p>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FD713EA-9318-D649-8231-490C83C47329}" type="slidenum">
              <a:rPr lang="en-US" smtClean="0"/>
              <a:t>2</a:t>
            </a:fld>
            <a:endParaRPr lang="en-US"/>
          </a:p>
        </p:txBody>
      </p:sp>
    </p:spTree>
    <p:extLst>
      <p:ext uri="{BB962C8B-B14F-4D97-AF65-F5344CB8AC3E}">
        <p14:creationId xmlns:p14="http://schemas.microsoft.com/office/powerpoint/2010/main" val="20075234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We face a fundamental observability paradox in military communications - indeed, in all communications and in the entire cybersecurity stack.</a:t>
            </a:r>
          </a:p>
          <a:p>
            <a:r>
              <a:rPr lang="en-US" sz="1200" b="0" i="0" u="none" strike="noStrike" kern="1200" dirty="0">
                <a:solidFill>
                  <a:schemeClr val="tx1"/>
                </a:solidFill>
                <a:effectLst/>
                <a:latin typeface="+mn-lt"/>
                <a:ea typeface="+mn-ea"/>
                <a:cs typeface="+mn-cs"/>
              </a:rPr>
              <a:t>Every system we monitor for operational necessity generates the very metadata that enables adversarial targeting. </a:t>
            </a:r>
          </a:p>
          <a:p>
            <a:r>
              <a:rPr lang="en-US" sz="1200" b="0" i="0" u="none" strike="noStrike" kern="1200" dirty="0">
                <a:solidFill>
                  <a:schemeClr val="tx1"/>
                </a:solidFill>
                <a:effectLst/>
                <a:latin typeface="+mn-lt"/>
                <a:ea typeface="+mn-ea"/>
                <a:cs typeface="+mn-cs"/>
              </a:rPr>
              <a:t>This applies to endpoint detection, network monitoring, identity management, threat intelligence, and every cybersecurity function.</a:t>
            </a:r>
          </a:p>
          <a:p>
            <a:r>
              <a:rPr lang="en-US" sz="1200" b="0" i="0" u="none" strike="noStrike" kern="1200" dirty="0">
                <a:solidFill>
                  <a:schemeClr val="tx1"/>
                </a:solidFill>
                <a:effectLst/>
                <a:latin typeface="+mn-lt"/>
                <a:ea typeface="+mn-ea"/>
                <a:cs typeface="+mn-cs"/>
              </a:rPr>
              <a:t>The observability required for security is identical to the observability that creates attack surface. </a:t>
            </a:r>
          </a:p>
          <a:p>
            <a:r>
              <a:rPr lang="en-US" sz="1200" b="0" i="0" u="none" strike="noStrike" kern="1200" dirty="0">
                <a:solidFill>
                  <a:schemeClr val="tx1"/>
                </a:solidFill>
                <a:effectLst/>
                <a:latin typeface="+mn-lt"/>
                <a:ea typeface="+mn-ea"/>
                <a:cs typeface="+mn-cs"/>
              </a:rPr>
              <a:t>The </a:t>
            </a:r>
            <a:r>
              <a:rPr lang="en-US" sz="1200" b="0" i="0" u="none" strike="noStrike" kern="1200" dirty="0" err="1">
                <a:solidFill>
                  <a:schemeClr val="tx1"/>
                </a:solidFill>
                <a:effectLst/>
                <a:latin typeface="+mn-lt"/>
                <a:ea typeface="+mn-ea"/>
                <a:cs typeface="+mn-cs"/>
              </a:rPr>
              <a:t>blindspot</a:t>
            </a:r>
            <a:r>
              <a:rPr lang="en-US" sz="1200" b="0" i="0" u="none" strike="noStrike" kern="1200" dirty="0">
                <a:solidFill>
                  <a:schemeClr val="tx1"/>
                </a:solidFill>
                <a:effectLst/>
                <a:latin typeface="+mn-lt"/>
                <a:ea typeface="+mn-ea"/>
                <a:cs typeface="+mn-cs"/>
              </a:rPr>
              <a:t> in traditional cybersecurity is assuming you can have operational observability without adversarial observability.</a:t>
            </a:r>
          </a:p>
          <a:p>
            <a:r>
              <a:rPr lang="en-US" sz="1200" b="0" i="0" u="none" strike="noStrike" kern="1200" dirty="0">
                <a:solidFill>
                  <a:schemeClr val="tx1"/>
                </a:solidFill>
                <a:effectLst/>
                <a:latin typeface="+mn-lt"/>
                <a:ea typeface="+mn-ea"/>
                <a:cs typeface="+mn-cs"/>
              </a:rPr>
              <a:t>This is the fundamental paradox that traditional cybersecurity approaches cannot resolve</a:t>
            </a:r>
          </a:p>
          <a:p>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FD713EA-9318-D649-8231-490C83C47329}" type="slidenum">
              <a:rPr lang="en-US" smtClean="0"/>
              <a:t>3</a:t>
            </a:fld>
            <a:endParaRPr lang="en-US"/>
          </a:p>
        </p:txBody>
      </p:sp>
    </p:spTree>
    <p:extLst>
      <p:ext uri="{BB962C8B-B14F-4D97-AF65-F5344CB8AC3E}">
        <p14:creationId xmlns:p14="http://schemas.microsoft.com/office/powerpoint/2010/main" val="24924081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And here's why that matters now: AI has weaponized this fundamental vulnerability..</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AI has fundamentally democratized targeting capabilities that were once the exclusive province of nation-states:</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The combination of commoditized AI access through cloud compute with open-source ML frameworks like TensorFlow, vast metadata availability through both commercial datasets and from illicit sources like Salt Typhoon, </a:t>
            </a:r>
          </a:p>
          <a:p>
            <a:r>
              <a:rPr lang="en-US" sz="1200" b="0" i="0" u="none" strike="noStrike" kern="1200" dirty="0">
                <a:solidFill>
                  <a:schemeClr val="tx1"/>
                </a:solidFill>
                <a:effectLst/>
                <a:latin typeface="+mn-lt"/>
                <a:ea typeface="+mn-ea"/>
                <a:cs typeface="+mn-cs"/>
              </a:rPr>
              <a:t>and democratized analysis capabilities means any motivated adversary can now perform behavioral plane targeting operations that previously required extensive intelligence agency resources.</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The perfect storm: massive metadata generation and availability, AI-powered pattern recognition at scale, and adversaries who understand that the behavioral plane is now more valuable than the content plane.</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Qasem Soleimani was tracked and killed through cellular metadata analysis that would have taken intelligence agencies weeks to complete manually. </a:t>
            </a:r>
          </a:p>
          <a:p>
            <a:r>
              <a:rPr lang="en-US" sz="1200" b="0" i="0" u="none" strike="noStrike" kern="1200" dirty="0">
                <a:solidFill>
                  <a:schemeClr val="tx1"/>
                </a:solidFill>
                <a:effectLst/>
                <a:latin typeface="+mn-lt"/>
                <a:ea typeface="+mn-ea"/>
                <a:cs typeface="+mn-cs"/>
              </a:rPr>
              <a:t>Russian forces are systematically hunting Ukrainian commanders through device signatures with near real-time analysis capabilities. </a:t>
            </a:r>
          </a:p>
          <a:p>
            <a:r>
              <a:rPr lang="en-US" sz="1200" b="0" i="0" u="none" strike="noStrike" kern="1200" dirty="0">
                <a:solidFill>
                  <a:schemeClr val="tx1"/>
                </a:solidFill>
                <a:effectLst/>
                <a:latin typeface="+mn-lt"/>
                <a:ea typeface="+mn-ea"/>
                <a:cs typeface="+mn-cs"/>
              </a:rPr>
              <a:t>Mexican cartels are using SS7 access to geolocate executives and journalists with immediate results.</a:t>
            </a:r>
          </a:p>
          <a:p>
            <a:r>
              <a:rPr lang="en-US" sz="1200" b="0" i="0" u="none" strike="noStrike" kern="1200" dirty="0">
                <a:solidFill>
                  <a:schemeClr val="tx1"/>
                </a:solidFill>
                <a:effectLst/>
                <a:latin typeface="+mn-lt"/>
                <a:ea typeface="+mn-ea"/>
                <a:cs typeface="+mn-cs"/>
              </a:rPr>
              <a:t>The critical shift is that targeting capabilities that killed a major military target are now accessible to criminal organizations and other non-state actors. </a:t>
            </a:r>
          </a:p>
          <a:p>
            <a:r>
              <a:rPr lang="en-US" sz="1200" b="0" i="0" u="none" strike="noStrike" kern="1200" dirty="0">
                <a:solidFill>
                  <a:schemeClr val="tx1"/>
                </a:solidFill>
                <a:effectLst/>
                <a:latin typeface="+mn-lt"/>
                <a:ea typeface="+mn-ea"/>
                <a:cs typeface="+mn-cs"/>
              </a:rPr>
              <a:t>What took nation-state resources has, in a few short years, become available to anyone with motivation and a credit card.</a:t>
            </a:r>
          </a:p>
        </p:txBody>
      </p:sp>
      <p:sp>
        <p:nvSpPr>
          <p:cNvPr id="4" name="Slide Number Placeholder 3"/>
          <p:cNvSpPr>
            <a:spLocks noGrp="1"/>
          </p:cNvSpPr>
          <p:nvPr>
            <p:ph type="sldNum" sz="quarter" idx="5"/>
          </p:nvPr>
        </p:nvSpPr>
        <p:spPr/>
        <p:txBody>
          <a:bodyPr/>
          <a:lstStyle/>
          <a:p>
            <a:fld id="{6FD713EA-9318-D649-8231-490C83C47329}" type="slidenum">
              <a:rPr lang="en-US" smtClean="0"/>
              <a:t>4</a:t>
            </a:fld>
            <a:endParaRPr lang="en-US"/>
          </a:p>
        </p:txBody>
      </p:sp>
    </p:spTree>
    <p:extLst>
      <p:ext uri="{BB962C8B-B14F-4D97-AF65-F5344CB8AC3E}">
        <p14:creationId xmlns:p14="http://schemas.microsoft.com/office/powerpoint/2010/main" val="37130956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Zero Trust and encryption are - basic hygiene that secures the content plane but doesn't address the behavioral plane where the real targeting happens.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Traditional LPI/LPD doctrine was designed for sparse, military-controlled RF environments where detection of any transmission provides significant intelligence.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Attribution challenges existed in these environments, but the constrained setting with known participants and controlled infrastructure made the attribution problem manageable compared to today's reality.</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In dense commercial cellular environments, this paradigm breaks down completely. </a:t>
            </a:r>
          </a:p>
          <a:p>
            <a:r>
              <a:rPr lang="en-US" sz="1200" b="0" i="0" u="none" strike="noStrike" kern="1200" dirty="0">
                <a:solidFill>
                  <a:schemeClr val="tx1"/>
                </a:solidFill>
                <a:effectLst/>
                <a:latin typeface="+mn-lt"/>
                <a:ea typeface="+mn-ea"/>
                <a:cs typeface="+mn-cs"/>
              </a:rPr>
              <a:t>Transmission occurrence becomes meaningless when thousands of devices transmit constantly. While we've secured what we say through ZT &amp; encryption, we've left completely exposed who we are, where we are, when we communicate, and how we operate - the behavioral plane that modern adversaries actually target.</a:t>
            </a:r>
          </a:p>
          <a:p>
            <a:endParaRPr lang="en-US" dirty="0"/>
          </a:p>
        </p:txBody>
      </p:sp>
      <p:sp>
        <p:nvSpPr>
          <p:cNvPr id="4" name="Slide Number Placeholder 3"/>
          <p:cNvSpPr>
            <a:spLocks noGrp="1"/>
          </p:cNvSpPr>
          <p:nvPr>
            <p:ph type="sldNum" sz="quarter" idx="5"/>
          </p:nvPr>
        </p:nvSpPr>
        <p:spPr/>
        <p:txBody>
          <a:bodyPr/>
          <a:lstStyle/>
          <a:p>
            <a:fld id="{6FD713EA-9318-D649-8231-490C83C47329}" type="slidenum">
              <a:rPr lang="en-US" smtClean="0"/>
              <a:t>5</a:t>
            </a:fld>
            <a:endParaRPr lang="en-US"/>
          </a:p>
        </p:txBody>
      </p:sp>
    </p:spTree>
    <p:extLst>
      <p:ext uri="{BB962C8B-B14F-4D97-AF65-F5344CB8AC3E}">
        <p14:creationId xmlns:p14="http://schemas.microsoft.com/office/powerpoint/2010/main" val="38684838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This is the fundamental limitation that cybersecurity has missed. ZT, encryption protects what you say, but it doesn't protect who you are, where you are, when you communicate, or how you operate. The behavioral plane remains completely exposed.</a:t>
            </a:r>
          </a:p>
          <a:p>
            <a:r>
              <a:rPr lang="en-US" sz="1200" b="0" i="0" u="none" strike="noStrike" kern="1200" dirty="0">
                <a:solidFill>
                  <a:schemeClr val="tx1"/>
                </a:solidFill>
                <a:effectLst/>
                <a:latin typeface="+mn-lt"/>
                <a:ea typeface="+mn-ea"/>
                <a:cs typeface="+mn-cs"/>
              </a:rPr>
              <a:t>Traditional approaches - whether LPI/LPD doctrine, Zero Trust, or encryption - all operate within the same infrastructure that generates the metadata vulnerability. They secure the content plane while leaving the behavioral plane wide open for adversarial targeting. None of them address the fundamental paradox: you cannot eliminate the observability required for targeting without also eliminating the observability required for operations.</a:t>
            </a:r>
          </a:p>
          <a:p>
            <a:r>
              <a:rPr lang="en-US" sz="1200" b="0" i="0" u="none" strike="noStrike" kern="1200" dirty="0">
                <a:solidFill>
                  <a:schemeClr val="tx1"/>
                </a:solidFill>
                <a:effectLst/>
                <a:latin typeface="+mn-lt"/>
                <a:ea typeface="+mn-ea"/>
                <a:cs typeface="+mn-cs"/>
              </a:rPr>
              <a:t>So what's the alternative?</a:t>
            </a:r>
          </a:p>
          <a:p>
            <a:endParaRPr lang="en-US" dirty="0"/>
          </a:p>
        </p:txBody>
      </p:sp>
      <p:sp>
        <p:nvSpPr>
          <p:cNvPr id="4" name="Slide Number Placeholder 3"/>
          <p:cNvSpPr>
            <a:spLocks noGrp="1"/>
          </p:cNvSpPr>
          <p:nvPr>
            <p:ph type="sldNum" sz="quarter" idx="5"/>
          </p:nvPr>
        </p:nvSpPr>
        <p:spPr/>
        <p:txBody>
          <a:bodyPr/>
          <a:lstStyle/>
          <a:p>
            <a:fld id="{6FD713EA-9318-D649-8231-490C83C47329}" type="slidenum">
              <a:rPr lang="en-US" smtClean="0"/>
              <a:t>6</a:t>
            </a:fld>
            <a:endParaRPr lang="en-US"/>
          </a:p>
        </p:txBody>
      </p:sp>
    </p:spTree>
    <p:extLst>
      <p:ext uri="{BB962C8B-B14F-4D97-AF65-F5344CB8AC3E}">
        <p14:creationId xmlns:p14="http://schemas.microsoft.com/office/powerpoint/2010/main" val="4686180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 answer isn't trying to eliminate metadata generation - that's impossible without eliminating operational capability. </a:t>
            </a:r>
          </a:p>
          <a:p>
            <a:r>
              <a:rPr lang="en-US" sz="1200" b="0" i="0" u="none" strike="noStrike" kern="1200" dirty="0">
                <a:solidFill>
                  <a:schemeClr val="tx1"/>
                </a:solidFill>
                <a:effectLst/>
                <a:latin typeface="+mn-lt"/>
                <a:ea typeface="+mn-ea"/>
                <a:cs typeface="+mn-cs"/>
              </a:rPr>
              <a:t>The answer is controlling who can observe and correlate that metadata.</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StratusX solves the observability paradox through provisioning disintermediation - taking control of the metadata generation process itself. </a:t>
            </a:r>
          </a:p>
          <a:p>
            <a:r>
              <a:rPr lang="en-US" sz="1200" b="0" i="0" u="none" strike="noStrike" kern="1200" dirty="0">
                <a:solidFill>
                  <a:schemeClr val="tx1"/>
                </a:solidFill>
                <a:effectLst/>
                <a:latin typeface="+mn-lt"/>
                <a:ea typeface="+mn-ea"/>
                <a:cs typeface="+mn-cs"/>
              </a:rPr>
              <a:t>The fundamental innovation is assuming the carrier's provisioning function without integration. </a:t>
            </a:r>
          </a:p>
          <a:p>
            <a:r>
              <a:rPr lang="en-US" sz="1200" b="0" i="0" u="none" strike="noStrike" kern="1200" dirty="0">
                <a:solidFill>
                  <a:schemeClr val="tx1"/>
                </a:solidFill>
                <a:effectLst/>
                <a:latin typeface="+mn-lt"/>
                <a:ea typeface="+mn-ea"/>
                <a:cs typeface="+mn-cs"/>
              </a:rPr>
              <a:t>Physical SIM banks containing thousands of carrier-provisioned SIMs are housed in data centers under military control in the USA. The Kubernetes-based orchestration cloud dynamically allocates these ICCIDs to operational gateways based on mission requirements. </a:t>
            </a:r>
          </a:p>
          <a:p>
            <a:r>
              <a:rPr lang="en-US" sz="1200" b="0" i="0" u="none" strike="noStrike" kern="1200" dirty="0">
                <a:solidFill>
                  <a:schemeClr val="tx1"/>
                </a:solidFill>
                <a:effectLst/>
                <a:latin typeface="+mn-lt"/>
                <a:ea typeface="+mn-ea"/>
                <a:cs typeface="+mn-cs"/>
              </a:rPr>
              <a:t>When a gateway requests cellular service anywhere on the planet, authentication challenges are proxied to the appropriate physical SIM in the remote banks.</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From the carriers’ perspective, it sees a legitimate authentication from provisioned gateways/subscribers and have no visibility into actual operational processes, users, or even that StratusX infrastructure exists.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Adversaries would need to compromise physical SIM bank(s) under military control in the USA to disrupt operations globally. This architectural separation provides global operational capability with centralized security control.</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This isn't just another security layer - it's a fundamental architectural approach that works within the constraints of the observability paradox rather than trying to eliminate it.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We control who can observe the metadata, not whether the observability exists.</a:t>
            </a:r>
          </a:p>
        </p:txBody>
      </p:sp>
      <p:sp>
        <p:nvSpPr>
          <p:cNvPr id="4" name="Slide Number Placeholder 3"/>
          <p:cNvSpPr>
            <a:spLocks noGrp="1"/>
          </p:cNvSpPr>
          <p:nvPr>
            <p:ph type="sldNum" sz="quarter" idx="5"/>
          </p:nvPr>
        </p:nvSpPr>
        <p:spPr/>
        <p:txBody>
          <a:bodyPr/>
          <a:lstStyle/>
          <a:p>
            <a:fld id="{6FD713EA-9318-D649-8231-490C83C47329}" type="slidenum">
              <a:rPr lang="en-US" smtClean="0"/>
              <a:t>7</a:t>
            </a:fld>
            <a:endParaRPr lang="en-US"/>
          </a:p>
        </p:txBody>
      </p:sp>
    </p:spTree>
    <p:extLst>
      <p:ext uri="{BB962C8B-B14F-4D97-AF65-F5344CB8AC3E}">
        <p14:creationId xmlns:p14="http://schemas.microsoft.com/office/powerpoint/2010/main" val="16836131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box is all three - a gateway, a router, and a Wi-Fi access point. The key difference is that it mediates identity. End-user devices connect through it as if it were a normal router, but the carrier never sees their raw identifiers. Authentication is proxied through SIM banks under our custody, identifiers are rotated before exposure, and DNS/traffic are proxied. To the carrier, and to any adversary watching the network, what shows up is an ephemeral managed identity - not a persistent device fingerprint.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That’s how we break attribution at the root.</a:t>
            </a:r>
          </a:p>
          <a:p>
            <a:endParaRPr lang="en-US" dirty="0"/>
          </a:p>
        </p:txBody>
      </p:sp>
      <p:sp>
        <p:nvSpPr>
          <p:cNvPr id="4" name="Slide Number Placeholder 3"/>
          <p:cNvSpPr>
            <a:spLocks noGrp="1"/>
          </p:cNvSpPr>
          <p:nvPr>
            <p:ph type="sldNum" sz="quarter" idx="5"/>
          </p:nvPr>
        </p:nvSpPr>
        <p:spPr/>
        <p:txBody>
          <a:bodyPr/>
          <a:lstStyle/>
          <a:p>
            <a:fld id="{6FD713EA-9318-D649-8231-490C83C47329}" type="slidenum">
              <a:rPr lang="en-US" smtClean="0"/>
              <a:t>8</a:t>
            </a:fld>
            <a:endParaRPr lang="en-US"/>
          </a:p>
        </p:txBody>
      </p:sp>
    </p:spTree>
    <p:extLst>
      <p:ext uri="{BB962C8B-B14F-4D97-AF65-F5344CB8AC3E}">
        <p14:creationId xmlns:p14="http://schemas.microsoft.com/office/powerpoint/2010/main" val="24450661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 metadata camouflage stack provides layered control over every aspect of cellular interaction. </a:t>
            </a:r>
          </a:p>
          <a:p>
            <a:r>
              <a:rPr lang="en-US" sz="1200" b="1" i="0" u="none" strike="noStrike" kern="1200" dirty="0">
                <a:solidFill>
                  <a:schemeClr val="tx1"/>
                </a:solidFill>
                <a:effectLst/>
                <a:latin typeface="+mn-lt"/>
                <a:ea typeface="+mn-ea"/>
                <a:cs typeface="+mn-cs"/>
              </a:rPr>
              <a:t>Layer 1 handles RF control</a:t>
            </a:r>
            <a:r>
              <a:rPr lang="en-US" sz="1200" b="0" i="0" u="none" strike="noStrike" kern="1200" dirty="0">
                <a:solidFill>
                  <a:schemeClr val="tx1"/>
                </a:solidFill>
                <a:effectLst/>
                <a:latin typeface="+mn-lt"/>
                <a:ea typeface="+mn-ea"/>
                <a:cs typeface="+mn-cs"/>
              </a:rPr>
              <a:t> as the foundation - including cell/frequency lock override, signal strength manipulation, network selection control, and location triangulation disruption, with additional capabilities like noise injection and timing jitter under development. </a:t>
            </a:r>
          </a:p>
          <a:p>
            <a:r>
              <a:rPr lang="en-US" sz="1200" b="1" i="0" u="none" strike="noStrike" kern="1200" dirty="0">
                <a:solidFill>
                  <a:schemeClr val="tx1"/>
                </a:solidFill>
                <a:effectLst/>
                <a:latin typeface="+mn-lt"/>
                <a:ea typeface="+mn-ea"/>
                <a:cs typeface="+mn-cs"/>
              </a:rPr>
              <a:t>Layer 2 builds on this with identity control</a:t>
            </a:r>
            <a:r>
              <a:rPr lang="en-US" sz="1200" b="0" i="0" u="none" strike="noStrike" kern="1200" dirty="0">
                <a:solidFill>
                  <a:schemeClr val="tx1"/>
                </a:solidFill>
                <a:effectLst/>
                <a:latin typeface="+mn-lt"/>
                <a:ea typeface="+mn-ea"/>
                <a:cs typeface="+mn-cs"/>
              </a:rPr>
              <a:t> through dynamic SIM allocation from remote banks, with ICCID/IMEI rotation on network-dependent timing and authentication proxying to physical SIMs under military control. </a:t>
            </a:r>
          </a:p>
          <a:p>
            <a:r>
              <a:rPr lang="en-US" sz="1200" b="1" i="0" u="none" strike="noStrike" kern="1200" dirty="0">
                <a:solidFill>
                  <a:schemeClr val="tx1"/>
                </a:solidFill>
                <a:effectLst/>
                <a:latin typeface="+mn-lt"/>
                <a:ea typeface="+mn-ea"/>
                <a:cs typeface="+mn-cs"/>
              </a:rPr>
              <a:t>Layer 3, currently in development, adds protocol camouflage</a:t>
            </a:r>
            <a:r>
              <a:rPr lang="en-US" sz="1200" b="0" i="0" u="none" strike="noStrike" kern="1200" dirty="0">
                <a:solidFill>
                  <a:schemeClr val="tx1"/>
                </a:solidFill>
                <a:effectLst/>
                <a:latin typeface="+mn-lt"/>
                <a:ea typeface="+mn-ea"/>
                <a:cs typeface="+mn-cs"/>
              </a:rPr>
              <a:t> through TLS/QUIC fingerprint randomization, DNS behavior obfuscation, traffic timing variation, and synthetic pattern injection.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This comprehensive approach ensures metadata camouflage across the entire cellular interaction stack, building from RF-level controls up through network identity management to application protocol obfuscation.</a:t>
            </a:r>
            <a:endParaRPr lang="en-US" dirty="0"/>
          </a:p>
        </p:txBody>
      </p:sp>
      <p:sp>
        <p:nvSpPr>
          <p:cNvPr id="4" name="Slide Number Placeholder 3"/>
          <p:cNvSpPr>
            <a:spLocks noGrp="1"/>
          </p:cNvSpPr>
          <p:nvPr>
            <p:ph type="sldNum" sz="quarter" idx="5"/>
          </p:nvPr>
        </p:nvSpPr>
        <p:spPr/>
        <p:txBody>
          <a:bodyPr/>
          <a:lstStyle/>
          <a:p>
            <a:fld id="{6FD713EA-9318-D649-8231-490C83C47329}" type="slidenum">
              <a:rPr lang="en-US" smtClean="0"/>
              <a:t>9</a:t>
            </a:fld>
            <a:endParaRPr lang="en-US"/>
          </a:p>
        </p:txBody>
      </p:sp>
    </p:spTree>
    <p:extLst>
      <p:ext uri="{BB962C8B-B14F-4D97-AF65-F5344CB8AC3E}">
        <p14:creationId xmlns:p14="http://schemas.microsoft.com/office/powerpoint/2010/main" val="16028170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8B2E7-7B56-15D4-F3B9-EB4FDB9A3CC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3AF9878-0A0C-BA6F-E685-EFDC702979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6419CA3-D52B-0154-B093-BAF5C7779550}"/>
              </a:ext>
            </a:extLst>
          </p:cNvPr>
          <p:cNvSpPr>
            <a:spLocks noGrp="1"/>
          </p:cNvSpPr>
          <p:nvPr>
            <p:ph type="dt" sz="half" idx="10"/>
          </p:nvPr>
        </p:nvSpPr>
        <p:spPr/>
        <p:txBody>
          <a:bodyPr/>
          <a:lstStyle/>
          <a:p>
            <a:fld id="{C542DEED-E5E2-634D-81BC-B2BFF54B9F1F}" type="datetimeFigureOut">
              <a:rPr lang="en-US" smtClean="0"/>
              <a:t>2/24/26</a:t>
            </a:fld>
            <a:endParaRPr lang="en-US"/>
          </a:p>
        </p:txBody>
      </p:sp>
      <p:sp>
        <p:nvSpPr>
          <p:cNvPr id="5" name="Footer Placeholder 4">
            <a:extLst>
              <a:ext uri="{FF2B5EF4-FFF2-40B4-BE49-F238E27FC236}">
                <a16:creationId xmlns:a16="http://schemas.microsoft.com/office/drawing/2014/main" id="{6BB3C69B-D0A2-1CD8-3A80-E88B0F5CD3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147F61-3EC4-84CE-35B6-E5CA8CBA3650}"/>
              </a:ext>
            </a:extLst>
          </p:cNvPr>
          <p:cNvSpPr>
            <a:spLocks noGrp="1"/>
          </p:cNvSpPr>
          <p:nvPr>
            <p:ph type="sldNum" sz="quarter" idx="12"/>
          </p:nvPr>
        </p:nvSpPr>
        <p:spPr/>
        <p:txBody>
          <a:bodyPr/>
          <a:lstStyle/>
          <a:p>
            <a:fld id="{5229B7FE-92FD-1743-9488-38C5307FDDBC}" type="slidenum">
              <a:rPr lang="en-US" smtClean="0"/>
              <a:t>‹#›</a:t>
            </a:fld>
            <a:endParaRPr lang="en-US"/>
          </a:p>
        </p:txBody>
      </p:sp>
    </p:spTree>
    <p:extLst>
      <p:ext uri="{BB962C8B-B14F-4D97-AF65-F5344CB8AC3E}">
        <p14:creationId xmlns:p14="http://schemas.microsoft.com/office/powerpoint/2010/main" val="36848793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D3CE1-0077-0A06-DB45-29961BA9D5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38ECDB0-6362-13DF-5F9A-43ADF94784C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BC910B-5006-5A00-602C-EBAD7AF04772}"/>
              </a:ext>
            </a:extLst>
          </p:cNvPr>
          <p:cNvSpPr>
            <a:spLocks noGrp="1"/>
          </p:cNvSpPr>
          <p:nvPr>
            <p:ph type="dt" sz="half" idx="10"/>
          </p:nvPr>
        </p:nvSpPr>
        <p:spPr/>
        <p:txBody>
          <a:bodyPr/>
          <a:lstStyle/>
          <a:p>
            <a:fld id="{C542DEED-E5E2-634D-81BC-B2BFF54B9F1F}" type="datetimeFigureOut">
              <a:rPr lang="en-US" smtClean="0"/>
              <a:t>2/24/26</a:t>
            </a:fld>
            <a:endParaRPr lang="en-US"/>
          </a:p>
        </p:txBody>
      </p:sp>
      <p:sp>
        <p:nvSpPr>
          <p:cNvPr id="5" name="Footer Placeholder 4">
            <a:extLst>
              <a:ext uri="{FF2B5EF4-FFF2-40B4-BE49-F238E27FC236}">
                <a16:creationId xmlns:a16="http://schemas.microsoft.com/office/drawing/2014/main" id="{94BAF15C-EE53-FD8E-111C-CB5163C864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218DFB-84C2-416E-E00F-EFB9F4955E2D}"/>
              </a:ext>
            </a:extLst>
          </p:cNvPr>
          <p:cNvSpPr>
            <a:spLocks noGrp="1"/>
          </p:cNvSpPr>
          <p:nvPr>
            <p:ph type="sldNum" sz="quarter" idx="12"/>
          </p:nvPr>
        </p:nvSpPr>
        <p:spPr/>
        <p:txBody>
          <a:bodyPr/>
          <a:lstStyle/>
          <a:p>
            <a:fld id="{5229B7FE-92FD-1743-9488-38C5307FDDBC}" type="slidenum">
              <a:rPr lang="en-US" smtClean="0"/>
              <a:t>‹#›</a:t>
            </a:fld>
            <a:endParaRPr lang="en-US"/>
          </a:p>
        </p:txBody>
      </p:sp>
    </p:spTree>
    <p:extLst>
      <p:ext uri="{BB962C8B-B14F-4D97-AF65-F5344CB8AC3E}">
        <p14:creationId xmlns:p14="http://schemas.microsoft.com/office/powerpoint/2010/main" val="27604129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C657F2-C570-CE06-2B1F-C1A2711BBA5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40E9180-ACC6-C480-3C1E-404EEA9A687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C36F6F-1BD7-ADC2-0CE3-BF297B43D58D}"/>
              </a:ext>
            </a:extLst>
          </p:cNvPr>
          <p:cNvSpPr>
            <a:spLocks noGrp="1"/>
          </p:cNvSpPr>
          <p:nvPr>
            <p:ph type="dt" sz="half" idx="10"/>
          </p:nvPr>
        </p:nvSpPr>
        <p:spPr/>
        <p:txBody>
          <a:bodyPr/>
          <a:lstStyle/>
          <a:p>
            <a:fld id="{C542DEED-E5E2-634D-81BC-B2BFF54B9F1F}" type="datetimeFigureOut">
              <a:rPr lang="en-US" smtClean="0"/>
              <a:t>2/24/26</a:t>
            </a:fld>
            <a:endParaRPr lang="en-US"/>
          </a:p>
        </p:txBody>
      </p:sp>
      <p:sp>
        <p:nvSpPr>
          <p:cNvPr id="5" name="Footer Placeholder 4">
            <a:extLst>
              <a:ext uri="{FF2B5EF4-FFF2-40B4-BE49-F238E27FC236}">
                <a16:creationId xmlns:a16="http://schemas.microsoft.com/office/drawing/2014/main" id="{0C814F1D-116C-1FA0-86DB-81AE6EBE6D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8FF8FB-9C62-BFC9-3A42-BA40403F97C6}"/>
              </a:ext>
            </a:extLst>
          </p:cNvPr>
          <p:cNvSpPr>
            <a:spLocks noGrp="1"/>
          </p:cNvSpPr>
          <p:nvPr>
            <p:ph type="sldNum" sz="quarter" idx="12"/>
          </p:nvPr>
        </p:nvSpPr>
        <p:spPr/>
        <p:txBody>
          <a:bodyPr/>
          <a:lstStyle/>
          <a:p>
            <a:fld id="{5229B7FE-92FD-1743-9488-38C5307FDDBC}" type="slidenum">
              <a:rPr lang="en-US" smtClean="0"/>
              <a:t>‹#›</a:t>
            </a:fld>
            <a:endParaRPr lang="en-US"/>
          </a:p>
        </p:txBody>
      </p:sp>
    </p:spTree>
    <p:extLst>
      <p:ext uri="{BB962C8B-B14F-4D97-AF65-F5344CB8AC3E}">
        <p14:creationId xmlns:p14="http://schemas.microsoft.com/office/powerpoint/2010/main" val="922238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9AD6B-3DC0-6E1F-C0AB-F52E0DD1E8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AD5C85-7D38-39E4-54AE-4F922B39BA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A0E424-D07E-5F01-3B5D-7165270CECDC}"/>
              </a:ext>
            </a:extLst>
          </p:cNvPr>
          <p:cNvSpPr>
            <a:spLocks noGrp="1"/>
          </p:cNvSpPr>
          <p:nvPr>
            <p:ph type="dt" sz="half" idx="10"/>
          </p:nvPr>
        </p:nvSpPr>
        <p:spPr/>
        <p:txBody>
          <a:bodyPr/>
          <a:lstStyle/>
          <a:p>
            <a:fld id="{C542DEED-E5E2-634D-81BC-B2BFF54B9F1F}" type="datetimeFigureOut">
              <a:rPr lang="en-US" smtClean="0"/>
              <a:t>2/24/26</a:t>
            </a:fld>
            <a:endParaRPr lang="en-US"/>
          </a:p>
        </p:txBody>
      </p:sp>
      <p:sp>
        <p:nvSpPr>
          <p:cNvPr id="5" name="Footer Placeholder 4">
            <a:extLst>
              <a:ext uri="{FF2B5EF4-FFF2-40B4-BE49-F238E27FC236}">
                <a16:creationId xmlns:a16="http://schemas.microsoft.com/office/drawing/2014/main" id="{D2BC8B14-36A7-6808-8970-53649F0B19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1DB124-28F4-00C5-C63E-A7B6D4B54C2C}"/>
              </a:ext>
            </a:extLst>
          </p:cNvPr>
          <p:cNvSpPr>
            <a:spLocks noGrp="1"/>
          </p:cNvSpPr>
          <p:nvPr>
            <p:ph type="sldNum" sz="quarter" idx="12"/>
          </p:nvPr>
        </p:nvSpPr>
        <p:spPr/>
        <p:txBody>
          <a:bodyPr/>
          <a:lstStyle/>
          <a:p>
            <a:fld id="{5229B7FE-92FD-1743-9488-38C5307FDDBC}" type="slidenum">
              <a:rPr lang="en-US" smtClean="0"/>
              <a:t>‹#›</a:t>
            </a:fld>
            <a:endParaRPr lang="en-US"/>
          </a:p>
        </p:txBody>
      </p:sp>
    </p:spTree>
    <p:extLst>
      <p:ext uri="{BB962C8B-B14F-4D97-AF65-F5344CB8AC3E}">
        <p14:creationId xmlns:p14="http://schemas.microsoft.com/office/powerpoint/2010/main" val="7634226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03121-2896-376B-D315-FD3FE631FCB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303144-4865-79DD-444D-52F604012E1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34F4B4-1BD7-375A-FAAA-7F984548EB5E}"/>
              </a:ext>
            </a:extLst>
          </p:cNvPr>
          <p:cNvSpPr>
            <a:spLocks noGrp="1"/>
          </p:cNvSpPr>
          <p:nvPr>
            <p:ph type="dt" sz="half" idx="10"/>
          </p:nvPr>
        </p:nvSpPr>
        <p:spPr/>
        <p:txBody>
          <a:bodyPr/>
          <a:lstStyle/>
          <a:p>
            <a:fld id="{C542DEED-E5E2-634D-81BC-B2BFF54B9F1F}" type="datetimeFigureOut">
              <a:rPr lang="en-US" smtClean="0"/>
              <a:t>2/24/26</a:t>
            </a:fld>
            <a:endParaRPr lang="en-US"/>
          </a:p>
        </p:txBody>
      </p:sp>
      <p:sp>
        <p:nvSpPr>
          <p:cNvPr id="5" name="Footer Placeholder 4">
            <a:extLst>
              <a:ext uri="{FF2B5EF4-FFF2-40B4-BE49-F238E27FC236}">
                <a16:creationId xmlns:a16="http://schemas.microsoft.com/office/drawing/2014/main" id="{67BF90DC-6E55-9FEE-1415-44AE0162BE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49F5F9-C145-E259-6AED-BE2EF9708893}"/>
              </a:ext>
            </a:extLst>
          </p:cNvPr>
          <p:cNvSpPr>
            <a:spLocks noGrp="1"/>
          </p:cNvSpPr>
          <p:nvPr>
            <p:ph type="sldNum" sz="quarter" idx="12"/>
          </p:nvPr>
        </p:nvSpPr>
        <p:spPr/>
        <p:txBody>
          <a:bodyPr/>
          <a:lstStyle/>
          <a:p>
            <a:fld id="{5229B7FE-92FD-1743-9488-38C5307FDDBC}" type="slidenum">
              <a:rPr lang="en-US" smtClean="0"/>
              <a:t>‹#›</a:t>
            </a:fld>
            <a:endParaRPr lang="en-US"/>
          </a:p>
        </p:txBody>
      </p:sp>
    </p:spTree>
    <p:extLst>
      <p:ext uri="{BB962C8B-B14F-4D97-AF65-F5344CB8AC3E}">
        <p14:creationId xmlns:p14="http://schemas.microsoft.com/office/powerpoint/2010/main" val="18124594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3F35A-2DCC-1D17-4D18-CFDB29FE0C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E79000-1B16-B7E5-9D7E-F0098B85BE5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DC58F95-A8DF-BC53-B22B-0B6A7DE7A9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E855582-7006-D9DB-DFEE-9209A70511E8}"/>
              </a:ext>
            </a:extLst>
          </p:cNvPr>
          <p:cNvSpPr>
            <a:spLocks noGrp="1"/>
          </p:cNvSpPr>
          <p:nvPr>
            <p:ph type="dt" sz="half" idx="10"/>
          </p:nvPr>
        </p:nvSpPr>
        <p:spPr/>
        <p:txBody>
          <a:bodyPr/>
          <a:lstStyle/>
          <a:p>
            <a:fld id="{C542DEED-E5E2-634D-81BC-B2BFF54B9F1F}" type="datetimeFigureOut">
              <a:rPr lang="en-US" smtClean="0"/>
              <a:t>2/24/26</a:t>
            </a:fld>
            <a:endParaRPr lang="en-US"/>
          </a:p>
        </p:txBody>
      </p:sp>
      <p:sp>
        <p:nvSpPr>
          <p:cNvPr id="6" name="Footer Placeholder 5">
            <a:extLst>
              <a:ext uri="{FF2B5EF4-FFF2-40B4-BE49-F238E27FC236}">
                <a16:creationId xmlns:a16="http://schemas.microsoft.com/office/drawing/2014/main" id="{4737482D-CC5A-0D8C-8DB4-A31014A1F7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842B30-F3B5-987F-04D1-21DE56431A66}"/>
              </a:ext>
            </a:extLst>
          </p:cNvPr>
          <p:cNvSpPr>
            <a:spLocks noGrp="1"/>
          </p:cNvSpPr>
          <p:nvPr>
            <p:ph type="sldNum" sz="quarter" idx="12"/>
          </p:nvPr>
        </p:nvSpPr>
        <p:spPr/>
        <p:txBody>
          <a:bodyPr/>
          <a:lstStyle/>
          <a:p>
            <a:fld id="{5229B7FE-92FD-1743-9488-38C5307FDDBC}" type="slidenum">
              <a:rPr lang="en-US" smtClean="0"/>
              <a:t>‹#›</a:t>
            </a:fld>
            <a:endParaRPr lang="en-US"/>
          </a:p>
        </p:txBody>
      </p:sp>
    </p:spTree>
    <p:extLst>
      <p:ext uri="{BB962C8B-B14F-4D97-AF65-F5344CB8AC3E}">
        <p14:creationId xmlns:p14="http://schemas.microsoft.com/office/powerpoint/2010/main" val="6292003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F0015-74E6-724F-804D-A907C26F0DB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F287917-73F5-BEA9-69AA-C037B7D8E4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CED6C7-D3D8-5463-1B1E-FA8B5A10D89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8AF4BBD-979E-BE34-1702-848E74389E7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FCF86E5-9AF8-BE98-3A4E-F2B6DF638D6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55AE617-02A7-6233-58B3-051AD15384CE}"/>
              </a:ext>
            </a:extLst>
          </p:cNvPr>
          <p:cNvSpPr>
            <a:spLocks noGrp="1"/>
          </p:cNvSpPr>
          <p:nvPr>
            <p:ph type="dt" sz="half" idx="10"/>
          </p:nvPr>
        </p:nvSpPr>
        <p:spPr/>
        <p:txBody>
          <a:bodyPr/>
          <a:lstStyle/>
          <a:p>
            <a:fld id="{C542DEED-E5E2-634D-81BC-B2BFF54B9F1F}" type="datetimeFigureOut">
              <a:rPr lang="en-US" smtClean="0"/>
              <a:t>2/24/26</a:t>
            </a:fld>
            <a:endParaRPr lang="en-US"/>
          </a:p>
        </p:txBody>
      </p:sp>
      <p:sp>
        <p:nvSpPr>
          <p:cNvPr id="8" name="Footer Placeholder 7">
            <a:extLst>
              <a:ext uri="{FF2B5EF4-FFF2-40B4-BE49-F238E27FC236}">
                <a16:creationId xmlns:a16="http://schemas.microsoft.com/office/drawing/2014/main" id="{94332C15-7192-84CD-C4B0-9AD90485454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6D62784-22FF-6015-1C2A-BDB33E131985}"/>
              </a:ext>
            </a:extLst>
          </p:cNvPr>
          <p:cNvSpPr>
            <a:spLocks noGrp="1"/>
          </p:cNvSpPr>
          <p:nvPr>
            <p:ph type="sldNum" sz="quarter" idx="12"/>
          </p:nvPr>
        </p:nvSpPr>
        <p:spPr/>
        <p:txBody>
          <a:bodyPr/>
          <a:lstStyle/>
          <a:p>
            <a:fld id="{5229B7FE-92FD-1743-9488-38C5307FDDBC}" type="slidenum">
              <a:rPr lang="en-US" smtClean="0"/>
              <a:t>‹#›</a:t>
            </a:fld>
            <a:endParaRPr lang="en-US"/>
          </a:p>
        </p:txBody>
      </p:sp>
    </p:spTree>
    <p:extLst>
      <p:ext uri="{BB962C8B-B14F-4D97-AF65-F5344CB8AC3E}">
        <p14:creationId xmlns:p14="http://schemas.microsoft.com/office/powerpoint/2010/main" val="39304464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7236A-D469-459B-64BF-0B09EDF938C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A14FC4D-78CD-7F5B-F3A3-2A4B173446E5}"/>
              </a:ext>
            </a:extLst>
          </p:cNvPr>
          <p:cNvSpPr>
            <a:spLocks noGrp="1"/>
          </p:cNvSpPr>
          <p:nvPr>
            <p:ph type="dt" sz="half" idx="10"/>
          </p:nvPr>
        </p:nvSpPr>
        <p:spPr/>
        <p:txBody>
          <a:bodyPr/>
          <a:lstStyle/>
          <a:p>
            <a:fld id="{C542DEED-E5E2-634D-81BC-B2BFF54B9F1F}" type="datetimeFigureOut">
              <a:rPr lang="en-US" smtClean="0"/>
              <a:t>2/24/26</a:t>
            </a:fld>
            <a:endParaRPr lang="en-US"/>
          </a:p>
        </p:txBody>
      </p:sp>
      <p:sp>
        <p:nvSpPr>
          <p:cNvPr id="4" name="Footer Placeholder 3">
            <a:extLst>
              <a:ext uri="{FF2B5EF4-FFF2-40B4-BE49-F238E27FC236}">
                <a16:creationId xmlns:a16="http://schemas.microsoft.com/office/drawing/2014/main" id="{3BB9896D-62DD-390E-C4CA-99915F44BE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B536B4-0C6D-CB3F-FBDD-ABB837A35BC3}"/>
              </a:ext>
            </a:extLst>
          </p:cNvPr>
          <p:cNvSpPr>
            <a:spLocks noGrp="1"/>
          </p:cNvSpPr>
          <p:nvPr>
            <p:ph type="sldNum" sz="quarter" idx="12"/>
          </p:nvPr>
        </p:nvSpPr>
        <p:spPr/>
        <p:txBody>
          <a:bodyPr/>
          <a:lstStyle/>
          <a:p>
            <a:fld id="{5229B7FE-92FD-1743-9488-38C5307FDDBC}" type="slidenum">
              <a:rPr lang="en-US" smtClean="0"/>
              <a:t>‹#›</a:t>
            </a:fld>
            <a:endParaRPr lang="en-US"/>
          </a:p>
        </p:txBody>
      </p:sp>
    </p:spTree>
    <p:extLst>
      <p:ext uri="{BB962C8B-B14F-4D97-AF65-F5344CB8AC3E}">
        <p14:creationId xmlns:p14="http://schemas.microsoft.com/office/powerpoint/2010/main" val="17097851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4186FD5-9A4D-6574-590A-8A04D2A74B2C}"/>
              </a:ext>
            </a:extLst>
          </p:cNvPr>
          <p:cNvSpPr>
            <a:spLocks noGrp="1"/>
          </p:cNvSpPr>
          <p:nvPr>
            <p:ph type="dt" sz="half" idx="10"/>
          </p:nvPr>
        </p:nvSpPr>
        <p:spPr/>
        <p:txBody>
          <a:bodyPr/>
          <a:lstStyle/>
          <a:p>
            <a:fld id="{C542DEED-E5E2-634D-81BC-B2BFF54B9F1F}" type="datetimeFigureOut">
              <a:rPr lang="en-US" smtClean="0"/>
              <a:t>2/24/26</a:t>
            </a:fld>
            <a:endParaRPr lang="en-US"/>
          </a:p>
        </p:txBody>
      </p:sp>
      <p:sp>
        <p:nvSpPr>
          <p:cNvPr id="3" name="Footer Placeholder 2">
            <a:extLst>
              <a:ext uri="{FF2B5EF4-FFF2-40B4-BE49-F238E27FC236}">
                <a16:creationId xmlns:a16="http://schemas.microsoft.com/office/drawing/2014/main" id="{E509BAB2-8AE7-1C4B-628B-F2FB361350B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BBA0078-4C7E-938F-419B-1D78FE1AA878}"/>
              </a:ext>
            </a:extLst>
          </p:cNvPr>
          <p:cNvSpPr>
            <a:spLocks noGrp="1"/>
          </p:cNvSpPr>
          <p:nvPr>
            <p:ph type="sldNum" sz="quarter" idx="12"/>
          </p:nvPr>
        </p:nvSpPr>
        <p:spPr/>
        <p:txBody>
          <a:bodyPr/>
          <a:lstStyle/>
          <a:p>
            <a:fld id="{5229B7FE-92FD-1743-9488-38C5307FDDBC}" type="slidenum">
              <a:rPr lang="en-US" smtClean="0"/>
              <a:t>‹#›</a:t>
            </a:fld>
            <a:endParaRPr lang="en-US"/>
          </a:p>
        </p:txBody>
      </p:sp>
    </p:spTree>
    <p:extLst>
      <p:ext uri="{BB962C8B-B14F-4D97-AF65-F5344CB8AC3E}">
        <p14:creationId xmlns:p14="http://schemas.microsoft.com/office/powerpoint/2010/main" val="761123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2A637-76D8-5ADB-6577-1B02BC4CAF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666DA24-16F4-A4ED-C1A3-D47A4867605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62909D7-1FDD-4AA1-86AB-8D1F513759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884019-BCE6-BC61-A0F2-CE2073E34660}"/>
              </a:ext>
            </a:extLst>
          </p:cNvPr>
          <p:cNvSpPr>
            <a:spLocks noGrp="1"/>
          </p:cNvSpPr>
          <p:nvPr>
            <p:ph type="dt" sz="half" idx="10"/>
          </p:nvPr>
        </p:nvSpPr>
        <p:spPr/>
        <p:txBody>
          <a:bodyPr/>
          <a:lstStyle/>
          <a:p>
            <a:fld id="{C542DEED-E5E2-634D-81BC-B2BFF54B9F1F}" type="datetimeFigureOut">
              <a:rPr lang="en-US" smtClean="0"/>
              <a:t>2/24/26</a:t>
            </a:fld>
            <a:endParaRPr lang="en-US"/>
          </a:p>
        </p:txBody>
      </p:sp>
      <p:sp>
        <p:nvSpPr>
          <p:cNvPr id="6" name="Footer Placeholder 5">
            <a:extLst>
              <a:ext uri="{FF2B5EF4-FFF2-40B4-BE49-F238E27FC236}">
                <a16:creationId xmlns:a16="http://schemas.microsoft.com/office/drawing/2014/main" id="{5F024AB7-1ACD-861C-63A3-7F16BF6EDA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86F6D0-FAF7-BC3E-1289-B36A702EE7B5}"/>
              </a:ext>
            </a:extLst>
          </p:cNvPr>
          <p:cNvSpPr>
            <a:spLocks noGrp="1"/>
          </p:cNvSpPr>
          <p:nvPr>
            <p:ph type="sldNum" sz="quarter" idx="12"/>
          </p:nvPr>
        </p:nvSpPr>
        <p:spPr/>
        <p:txBody>
          <a:bodyPr/>
          <a:lstStyle/>
          <a:p>
            <a:fld id="{5229B7FE-92FD-1743-9488-38C5307FDDBC}" type="slidenum">
              <a:rPr lang="en-US" smtClean="0"/>
              <a:t>‹#›</a:t>
            </a:fld>
            <a:endParaRPr lang="en-US"/>
          </a:p>
        </p:txBody>
      </p:sp>
    </p:spTree>
    <p:extLst>
      <p:ext uri="{BB962C8B-B14F-4D97-AF65-F5344CB8AC3E}">
        <p14:creationId xmlns:p14="http://schemas.microsoft.com/office/powerpoint/2010/main" val="32242501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4D82F-7648-BE47-D773-15A5C81F1D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D02403-7F71-E8AA-C36C-B2C25BE7527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BDC4CC9-34AC-D312-C8DE-95DABB7677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8D754B-6572-8289-E04E-716BC4B71505}"/>
              </a:ext>
            </a:extLst>
          </p:cNvPr>
          <p:cNvSpPr>
            <a:spLocks noGrp="1"/>
          </p:cNvSpPr>
          <p:nvPr>
            <p:ph type="dt" sz="half" idx="10"/>
          </p:nvPr>
        </p:nvSpPr>
        <p:spPr/>
        <p:txBody>
          <a:bodyPr/>
          <a:lstStyle/>
          <a:p>
            <a:fld id="{C542DEED-E5E2-634D-81BC-B2BFF54B9F1F}" type="datetimeFigureOut">
              <a:rPr lang="en-US" smtClean="0"/>
              <a:t>2/24/26</a:t>
            </a:fld>
            <a:endParaRPr lang="en-US"/>
          </a:p>
        </p:txBody>
      </p:sp>
      <p:sp>
        <p:nvSpPr>
          <p:cNvPr id="6" name="Footer Placeholder 5">
            <a:extLst>
              <a:ext uri="{FF2B5EF4-FFF2-40B4-BE49-F238E27FC236}">
                <a16:creationId xmlns:a16="http://schemas.microsoft.com/office/drawing/2014/main" id="{CD7691AD-B718-C2BC-5A7E-295952C4FC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16E858-0CC4-8968-FF89-65C345F9899F}"/>
              </a:ext>
            </a:extLst>
          </p:cNvPr>
          <p:cNvSpPr>
            <a:spLocks noGrp="1"/>
          </p:cNvSpPr>
          <p:nvPr>
            <p:ph type="sldNum" sz="quarter" idx="12"/>
          </p:nvPr>
        </p:nvSpPr>
        <p:spPr/>
        <p:txBody>
          <a:bodyPr/>
          <a:lstStyle/>
          <a:p>
            <a:fld id="{5229B7FE-92FD-1743-9488-38C5307FDDBC}" type="slidenum">
              <a:rPr lang="en-US" smtClean="0"/>
              <a:t>‹#›</a:t>
            </a:fld>
            <a:endParaRPr lang="en-US"/>
          </a:p>
        </p:txBody>
      </p:sp>
    </p:spTree>
    <p:extLst>
      <p:ext uri="{BB962C8B-B14F-4D97-AF65-F5344CB8AC3E}">
        <p14:creationId xmlns:p14="http://schemas.microsoft.com/office/powerpoint/2010/main" val="16527078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05FD50-A1A7-A574-FB0D-52B2078440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1CA817-80BD-57D1-C466-6591179CAA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3725F6-EFEF-51B5-B9D3-8760D4A149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542DEED-E5E2-634D-81BC-B2BFF54B9F1F}" type="datetimeFigureOut">
              <a:rPr lang="en-US" smtClean="0"/>
              <a:t>2/24/26</a:t>
            </a:fld>
            <a:endParaRPr lang="en-US"/>
          </a:p>
        </p:txBody>
      </p:sp>
      <p:sp>
        <p:nvSpPr>
          <p:cNvPr id="5" name="Footer Placeholder 4">
            <a:extLst>
              <a:ext uri="{FF2B5EF4-FFF2-40B4-BE49-F238E27FC236}">
                <a16:creationId xmlns:a16="http://schemas.microsoft.com/office/drawing/2014/main" id="{7CE883AB-031A-DFF9-B529-080E86FC64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3E188023-5390-F6E9-339F-6AA5EB14AB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229B7FE-92FD-1743-9488-38C5307FDDBC}" type="slidenum">
              <a:rPr lang="en-US" smtClean="0"/>
              <a:t>‹#›</a:t>
            </a:fld>
            <a:endParaRPr lang="en-US"/>
          </a:p>
        </p:txBody>
      </p:sp>
    </p:spTree>
    <p:extLst>
      <p:ext uri="{BB962C8B-B14F-4D97-AF65-F5344CB8AC3E}">
        <p14:creationId xmlns:p14="http://schemas.microsoft.com/office/powerpoint/2010/main" val="37654887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black background with white specks&#10;&#10;AI-generated content may be incorrect.">
            <a:extLst>
              <a:ext uri="{FF2B5EF4-FFF2-40B4-BE49-F238E27FC236}">
                <a16:creationId xmlns:a16="http://schemas.microsoft.com/office/drawing/2014/main" id="{8903DEFE-4896-B235-928B-697403F42F4B}"/>
              </a:ext>
            </a:extLst>
          </p:cNvPr>
          <p:cNvPicPr>
            <a:picLocks noChangeAspect="1"/>
          </p:cNvPicPr>
          <p:nvPr/>
        </p:nvPicPr>
        <p:blipFill>
          <a:blip r:embed="rId3"/>
          <a:stretch>
            <a:fillRect/>
          </a:stretch>
        </p:blipFill>
        <p:spPr>
          <a:xfrm>
            <a:off x="-9938" y="-628130"/>
            <a:ext cx="12192000" cy="8114260"/>
          </a:xfrm>
          <a:prstGeom prst="rect">
            <a:avLst/>
          </a:prstGeom>
        </p:spPr>
      </p:pic>
      <p:sp>
        <p:nvSpPr>
          <p:cNvPr id="2" name="Title 1">
            <a:extLst>
              <a:ext uri="{FF2B5EF4-FFF2-40B4-BE49-F238E27FC236}">
                <a16:creationId xmlns:a16="http://schemas.microsoft.com/office/drawing/2014/main" id="{9F216DF6-6E8C-8C50-AEBB-1348C5213A1D}"/>
              </a:ext>
            </a:extLst>
          </p:cNvPr>
          <p:cNvSpPr>
            <a:spLocks noGrp="1"/>
          </p:cNvSpPr>
          <p:nvPr>
            <p:ph type="ctrTitle"/>
          </p:nvPr>
        </p:nvSpPr>
        <p:spPr>
          <a:xfrm>
            <a:off x="-9938" y="1513463"/>
            <a:ext cx="12192000" cy="2929118"/>
          </a:xfrm>
        </p:spPr>
        <p:txBody>
          <a:bodyPr>
            <a:normAutofit/>
          </a:bodyPr>
          <a:lstStyle/>
          <a:p>
            <a:r>
              <a:rPr lang="en-US" b="1" dirty="0">
                <a:solidFill>
                  <a:schemeClr val="bg1"/>
                </a:solidFill>
              </a:rPr>
              <a:t>LPI/LPD in Contested</a:t>
            </a:r>
            <a:br>
              <a:rPr lang="en-US" b="1" dirty="0">
                <a:solidFill>
                  <a:schemeClr val="bg1"/>
                </a:solidFill>
              </a:rPr>
            </a:br>
            <a:r>
              <a:rPr lang="en-US" b="1" dirty="0">
                <a:solidFill>
                  <a:schemeClr val="bg1"/>
                </a:solidFill>
              </a:rPr>
              <a:t>Commercial Cellular Networks</a:t>
            </a:r>
            <a:endParaRPr lang="en-US" dirty="0">
              <a:solidFill>
                <a:schemeClr val="bg1"/>
              </a:solidFill>
            </a:endParaRPr>
          </a:p>
        </p:txBody>
      </p:sp>
      <p:sp>
        <p:nvSpPr>
          <p:cNvPr id="3" name="Subtitle 2">
            <a:extLst>
              <a:ext uri="{FF2B5EF4-FFF2-40B4-BE49-F238E27FC236}">
                <a16:creationId xmlns:a16="http://schemas.microsoft.com/office/drawing/2014/main" id="{4264B992-632C-49C5-7E89-6552E645CAD3}"/>
              </a:ext>
            </a:extLst>
          </p:cNvPr>
          <p:cNvSpPr>
            <a:spLocks noGrp="1"/>
          </p:cNvSpPr>
          <p:nvPr>
            <p:ph type="subTitle" idx="1"/>
          </p:nvPr>
        </p:nvSpPr>
        <p:spPr>
          <a:xfrm>
            <a:off x="1564862" y="5767351"/>
            <a:ext cx="9042400" cy="440319"/>
          </a:xfrm>
        </p:spPr>
        <p:txBody>
          <a:bodyPr/>
          <a:lstStyle/>
          <a:p>
            <a:r>
              <a:rPr lang="en-US" i="1" dirty="0">
                <a:solidFill>
                  <a:schemeClr val="bg1"/>
                </a:solidFill>
              </a:rPr>
              <a:t>Obscuring behavior before it’s weaponized</a:t>
            </a:r>
          </a:p>
          <a:p>
            <a:endParaRPr lang="en-US" dirty="0">
              <a:solidFill>
                <a:schemeClr val="bg1"/>
              </a:solidFill>
            </a:endParaRPr>
          </a:p>
        </p:txBody>
      </p:sp>
      <p:pic>
        <p:nvPicPr>
          <p:cNvPr id="4" name="Graphic 3" descr="Hide">
            <a:extLst>
              <a:ext uri="{FF2B5EF4-FFF2-40B4-BE49-F238E27FC236}">
                <a16:creationId xmlns:a16="http://schemas.microsoft.com/office/drawing/2014/main" id="{E3460DAB-A2DD-960E-4DB7-3E427FDE3D2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45033" y="4442581"/>
            <a:ext cx="1082059" cy="1082059"/>
          </a:xfrm>
          <a:prstGeom prst="rect">
            <a:avLst/>
          </a:prstGeom>
        </p:spPr>
      </p:pic>
      <p:sp>
        <p:nvSpPr>
          <p:cNvPr id="15" name="Rectangle 14">
            <a:extLst>
              <a:ext uri="{FF2B5EF4-FFF2-40B4-BE49-F238E27FC236}">
                <a16:creationId xmlns:a16="http://schemas.microsoft.com/office/drawing/2014/main" id="{EE2B4BC5-EC46-17E0-6AD3-E98097F077B5}"/>
              </a:ext>
            </a:extLst>
          </p:cNvPr>
          <p:cNvSpPr/>
          <p:nvPr/>
        </p:nvSpPr>
        <p:spPr>
          <a:xfrm>
            <a:off x="9938" y="536713"/>
            <a:ext cx="12172124" cy="1477618"/>
          </a:xfrm>
          <a:prstGeom prst="rect">
            <a:avLst/>
          </a:prstGeom>
          <a:solidFill>
            <a:schemeClr val="tx1"/>
          </a:solidFill>
          <a:ln>
            <a:no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black and white logo&#10;&#10;AI-generated content may be incorrect.">
            <a:extLst>
              <a:ext uri="{FF2B5EF4-FFF2-40B4-BE49-F238E27FC236}">
                <a16:creationId xmlns:a16="http://schemas.microsoft.com/office/drawing/2014/main" id="{2E62B451-FD5E-A08D-D893-4607D6514FFF}"/>
              </a:ext>
            </a:extLst>
          </p:cNvPr>
          <p:cNvPicPr>
            <a:picLocks noChangeAspect="1"/>
          </p:cNvPicPr>
          <p:nvPr/>
        </p:nvPicPr>
        <p:blipFill>
          <a:blip r:embed="rId6"/>
          <a:stretch>
            <a:fillRect/>
          </a:stretch>
        </p:blipFill>
        <p:spPr>
          <a:xfrm>
            <a:off x="5285175" y="650330"/>
            <a:ext cx="1601775" cy="1237131"/>
          </a:xfrm>
          <a:prstGeom prst="rect">
            <a:avLst/>
          </a:prstGeom>
        </p:spPr>
      </p:pic>
      <p:cxnSp>
        <p:nvCxnSpPr>
          <p:cNvPr id="17" name="Straight Connector 16">
            <a:extLst>
              <a:ext uri="{FF2B5EF4-FFF2-40B4-BE49-F238E27FC236}">
                <a16:creationId xmlns:a16="http://schemas.microsoft.com/office/drawing/2014/main" id="{F310342F-D9B3-7D81-D44E-BF3B968F41F8}"/>
              </a:ext>
            </a:extLst>
          </p:cNvPr>
          <p:cNvCxnSpPr/>
          <p:nvPr/>
        </p:nvCxnSpPr>
        <p:spPr>
          <a:xfrm>
            <a:off x="-112643" y="2087218"/>
            <a:ext cx="12294705" cy="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C03AC23D-575E-0AC9-2BC2-86DAA69AF889}"/>
              </a:ext>
            </a:extLst>
          </p:cNvPr>
          <p:cNvCxnSpPr/>
          <p:nvPr/>
        </p:nvCxnSpPr>
        <p:spPr>
          <a:xfrm>
            <a:off x="-112643" y="463826"/>
            <a:ext cx="12294705" cy="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140008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background with white dots&#10;&#10;AI-generated content may be incorrect.">
            <a:extLst>
              <a:ext uri="{FF2B5EF4-FFF2-40B4-BE49-F238E27FC236}">
                <a16:creationId xmlns:a16="http://schemas.microsoft.com/office/drawing/2014/main" id="{CA7E37E0-9A06-7FF8-1E16-8F966BB81D0E}"/>
              </a:ext>
            </a:extLst>
          </p:cNvPr>
          <p:cNvPicPr>
            <a:picLocks noChangeAspect="1"/>
          </p:cNvPicPr>
          <p:nvPr/>
        </p:nvPicPr>
        <p:blipFill>
          <a:blip r:embed="rId3">
            <a:alphaModFix amt="50000"/>
          </a:blip>
          <a:stretch>
            <a:fillRect/>
          </a:stretch>
        </p:blipFill>
        <p:spPr>
          <a:xfrm>
            <a:off x="0" y="-278981"/>
            <a:ext cx="12202154" cy="8134769"/>
          </a:xfrm>
          <a:prstGeom prst="rect">
            <a:avLst/>
          </a:prstGeom>
        </p:spPr>
      </p:pic>
      <p:grpSp>
        <p:nvGrpSpPr>
          <p:cNvPr id="5" name="Group 4">
            <a:extLst>
              <a:ext uri="{FF2B5EF4-FFF2-40B4-BE49-F238E27FC236}">
                <a16:creationId xmlns:a16="http://schemas.microsoft.com/office/drawing/2014/main" id="{03D5FD4C-DE28-683D-128B-DECA39FC505A}"/>
              </a:ext>
            </a:extLst>
          </p:cNvPr>
          <p:cNvGrpSpPr/>
          <p:nvPr/>
        </p:nvGrpSpPr>
        <p:grpSpPr>
          <a:xfrm>
            <a:off x="0" y="543376"/>
            <a:ext cx="12202154" cy="986445"/>
            <a:chOff x="0" y="543376"/>
            <a:chExt cx="12202154" cy="986445"/>
          </a:xfrm>
        </p:grpSpPr>
        <p:sp>
          <p:nvSpPr>
            <p:cNvPr id="7" name="Rectangle 6">
              <a:extLst>
                <a:ext uri="{FF2B5EF4-FFF2-40B4-BE49-F238E27FC236}">
                  <a16:creationId xmlns:a16="http://schemas.microsoft.com/office/drawing/2014/main" id="{A1BC9BCC-9CDD-DC21-11B6-1ED2C8FDCF64}"/>
                </a:ext>
              </a:extLst>
            </p:cNvPr>
            <p:cNvSpPr/>
            <p:nvPr/>
          </p:nvSpPr>
          <p:spPr>
            <a:xfrm>
              <a:off x="0" y="632604"/>
              <a:ext cx="12192000" cy="8108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cxnSp>
          <p:nvCxnSpPr>
            <p:cNvPr id="8" name="Straight Connector 7">
              <a:extLst>
                <a:ext uri="{FF2B5EF4-FFF2-40B4-BE49-F238E27FC236}">
                  <a16:creationId xmlns:a16="http://schemas.microsoft.com/office/drawing/2014/main" id="{93094FD2-72FE-00E0-2DC6-A41AED15F31A}"/>
                </a:ext>
              </a:extLst>
            </p:cNvPr>
            <p:cNvCxnSpPr/>
            <p:nvPr/>
          </p:nvCxnSpPr>
          <p:spPr>
            <a:xfrm>
              <a:off x="0" y="543376"/>
              <a:ext cx="12202154" cy="0"/>
            </a:xfrm>
            <a:prstGeom prst="line">
              <a:avLst/>
            </a:prstGeom>
            <a:ln w="3175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82DA74DD-B9A2-9755-DD69-A974C2040F60}"/>
                </a:ext>
              </a:extLst>
            </p:cNvPr>
            <p:cNvCxnSpPr/>
            <p:nvPr/>
          </p:nvCxnSpPr>
          <p:spPr>
            <a:xfrm>
              <a:off x="0" y="1529821"/>
              <a:ext cx="12202154" cy="0"/>
            </a:xfrm>
            <a:prstGeom prst="line">
              <a:avLst/>
            </a:prstGeom>
            <a:ln w="31750">
              <a:solidFill>
                <a:schemeClr val="bg1"/>
              </a:solidFill>
            </a:ln>
          </p:spPr>
          <p:style>
            <a:lnRef idx="2">
              <a:schemeClr val="accent1"/>
            </a:lnRef>
            <a:fillRef idx="0">
              <a:schemeClr val="accent1"/>
            </a:fillRef>
            <a:effectRef idx="1">
              <a:schemeClr val="accent1"/>
            </a:effectRef>
            <a:fontRef idx="minor">
              <a:schemeClr val="tx1"/>
            </a:fontRef>
          </p:style>
        </p:cxnSp>
      </p:grpSp>
      <p:sp>
        <p:nvSpPr>
          <p:cNvPr id="2" name="Title 1">
            <a:extLst>
              <a:ext uri="{FF2B5EF4-FFF2-40B4-BE49-F238E27FC236}">
                <a16:creationId xmlns:a16="http://schemas.microsoft.com/office/drawing/2014/main" id="{7CFC94AF-B801-6DD1-F244-7FDBD697E175}"/>
              </a:ext>
            </a:extLst>
          </p:cNvPr>
          <p:cNvSpPr>
            <a:spLocks noGrp="1"/>
          </p:cNvSpPr>
          <p:nvPr>
            <p:ph type="title"/>
          </p:nvPr>
        </p:nvSpPr>
        <p:spPr>
          <a:xfrm>
            <a:off x="838200" y="404881"/>
            <a:ext cx="10515600" cy="1325563"/>
          </a:xfrm>
        </p:spPr>
        <p:txBody>
          <a:bodyPr>
            <a:noAutofit/>
          </a:bodyPr>
          <a:lstStyle/>
          <a:p>
            <a:r>
              <a:rPr lang="en-US" sz="4000" b="1" dirty="0"/>
              <a:t>Fielded Capabilities vs. Validation Roadmap</a:t>
            </a:r>
          </a:p>
        </p:txBody>
      </p:sp>
      <p:graphicFrame>
        <p:nvGraphicFramePr>
          <p:cNvPr id="4" name="Content Placeholder 3">
            <a:extLst>
              <a:ext uri="{FF2B5EF4-FFF2-40B4-BE49-F238E27FC236}">
                <a16:creationId xmlns:a16="http://schemas.microsoft.com/office/drawing/2014/main" id="{95D23844-8D6F-B77D-BD0A-B7F4DAB133C5}"/>
              </a:ext>
            </a:extLst>
          </p:cNvPr>
          <p:cNvGraphicFramePr>
            <a:graphicFrameLocks noGrp="1"/>
          </p:cNvGraphicFramePr>
          <p:nvPr>
            <p:ph idx="1"/>
            <p:extLst>
              <p:ext uri="{D42A27DB-BD31-4B8C-83A1-F6EECF244321}">
                <p14:modId xmlns:p14="http://schemas.microsoft.com/office/powerpoint/2010/main" val="980673860"/>
              </p:ext>
            </p:extLst>
          </p:nvPr>
        </p:nvGraphicFramePr>
        <p:xfrm>
          <a:off x="838200" y="2189204"/>
          <a:ext cx="10515597" cy="2712720"/>
        </p:xfrm>
        <a:graphic>
          <a:graphicData uri="http://schemas.openxmlformats.org/drawingml/2006/table">
            <a:tbl>
              <a:tblPr firstRow="1" bandRow="1">
                <a:tableStyleId>{125E5076-3810-47DD-B79F-674D7AD40C01}</a:tableStyleId>
              </a:tblPr>
              <a:tblGrid>
                <a:gridCol w="3505199">
                  <a:extLst>
                    <a:ext uri="{9D8B030D-6E8A-4147-A177-3AD203B41FA5}">
                      <a16:colId xmlns:a16="http://schemas.microsoft.com/office/drawing/2014/main" val="522141523"/>
                    </a:ext>
                  </a:extLst>
                </a:gridCol>
                <a:gridCol w="3505199">
                  <a:extLst>
                    <a:ext uri="{9D8B030D-6E8A-4147-A177-3AD203B41FA5}">
                      <a16:colId xmlns:a16="http://schemas.microsoft.com/office/drawing/2014/main" val="3999357336"/>
                    </a:ext>
                  </a:extLst>
                </a:gridCol>
                <a:gridCol w="3505199">
                  <a:extLst>
                    <a:ext uri="{9D8B030D-6E8A-4147-A177-3AD203B41FA5}">
                      <a16:colId xmlns:a16="http://schemas.microsoft.com/office/drawing/2014/main" val="2498911672"/>
                    </a:ext>
                  </a:extLst>
                </a:gridCol>
              </a:tblGrid>
              <a:tr h="370840">
                <a:tc>
                  <a:txBody>
                    <a:bodyPr/>
                    <a:lstStyle/>
                    <a:p>
                      <a:pPr>
                        <a:buNone/>
                      </a:pPr>
                      <a:r>
                        <a:rPr lang="en-US" sz="2200" b="1" dirty="0"/>
                        <a:t>Layer</a:t>
                      </a:r>
                      <a:endParaRPr lang="en-US" sz="2200" dirty="0">
                        <a:latin typeface="+mj-lt"/>
                      </a:endParaRPr>
                    </a:p>
                  </a:txBody>
                  <a:tcPr anchor="ctr"/>
                </a:tc>
                <a:tc>
                  <a:txBody>
                    <a:bodyPr/>
                    <a:lstStyle/>
                    <a:p>
                      <a:pPr>
                        <a:buNone/>
                      </a:pPr>
                      <a:r>
                        <a:rPr lang="en-US" sz="2200" b="1" dirty="0"/>
                        <a:t>Fielded Capability</a:t>
                      </a:r>
                      <a:endParaRPr lang="en-US" sz="2200" dirty="0">
                        <a:latin typeface="+mj-lt"/>
                      </a:endParaRPr>
                    </a:p>
                  </a:txBody>
                  <a:tcPr anchor="ctr"/>
                </a:tc>
                <a:tc>
                  <a:txBody>
                    <a:bodyPr/>
                    <a:lstStyle/>
                    <a:p>
                      <a:pPr>
                        <a:buNone/>
                      </a:pPr>
                      <a:r>
                        <a:rPr lang="en-US" sz="2200" b="1" dirty="0"/>
                        <a:t>Validation (in development)</a:t>
                      </a:r>
                      <a:endParaRPr lang="en-US" sz="2200" dirty="0">
                        <a:latin typeface="+mj-lt"/>
                      </a:endParaRPr>
                    </a:p>
                  </a:txBody>
                  <a:tcPr anchor="ctr"/>
                </a:tc>
                <a:extLst>
                  <a:ext uri="{0D108BD9-81ED-4DB2-BD59-A6C34878D82A}">
                    <a16:rowId xmlns:a16="http://schemas.microsoft.com/office/drawing/2014/main" val="2716147649"/>
                  </a:ext>
                </a:extLst>
              </a:tr>
              <a:tr h="370840">
                <a:tc>
                  <a:txBody>
                    <a:bodyPr/>
                    <a:lstStyle/>
                    <a:p>
                      <a:pPr>
                        <a:buNone/>
                      </a:pPr>
                      <a:r>
                        <a:rPr lang="en-US" sz="2200" dirty="0"/>
                        <a:t>Identity (IMSI / ICCID / IMEI)</a:t>
                      </a:r>
                      <a:endParaRPr lang="en-US" sz="2200" dirty="0">
                        <a:latin typeface="+mj-lt"/>
                      </a:endParaRPr>
                    </a:p>
                  </a:txBody>
                  <a:tcPr anchor="ctr">
                    <a:solidFill>
                      <a:schemeClr val="tx1">
                        <a:lumMod val="75000"/>
                        <a:lumOff val="25000"/>
                      </a:schemeClr>
                    </a:solidFill>
                  </a:tcPr>
                </a:tc>
                <a:tc>
                  <a:txBody>
                    <a:bodyPr/>
                    <a:lstStyle/>
                    <a:p>
                      <a:pPr>
                        <a:buNone/>
                      </a:pPr>
                      <a:r>
                        <a:rPr lang="en-US" sz="2200" dirty="0"/>
                        <a:t>Rotation demonstrated on live networks</a:t>
                      </a:r>
                      <a:endParaRPr lang="en-US" sz="2200" dirty="0">
                        <a:latin typeface="+mj-lt"/>
                      </a:endParaRPr>
                    </a:p>
                  </a:txBody>
                  <a:tcPr anchor="ctr">
                    <a:solidFill>
                      <a:schemeClr val="tx1">
                        <a:lumMod val="75000"/>
                        <a:lumOff val="25000"/>
                      </a:schemeClr>
                    </a:solidFill>
                  </a:tcPr>
                </a:tc>
                <a:tc>
                  <a:txBody>
                    <a:bodyPr/>
                    <a:lstStyle/>
                    <a:p>
                      <a:pPr>
                        <a:buNone/>
                      </a:pPr>
                      <a:r>
                        <a:rPr lang="en-US" sz="2200" dirty="0"/>
                        <a:t>Correlation linkage failure rates</a:t>
                      </a:r>
                      <a:endParaRPr lang="en-US" sz="2200" dirty="0">
                        <a:latin typeface="+mj-lt"/>
                      </a:endParaRPr>
                    </a:p>
                  </a:txBody>
                  <a:tcPr anchor="ctr">
                    <a:solidFill>
                      <a:schemeClr val="tx1">
                        <a:lumMod val="75000"/>
                        <a:lumOff val="25000"/>
                      </a:schemeClr>
                    </a:solidFill>
                  </a:tcPr>
                </a:tc>
                <a:extLst>
                  <a:ext uri="{0D108BD9-81ED-4DB2-BD59-A6C34878D82A}">
                    <a16:rowId xmlns:a16="http://schemas.microsoft.com/office/drawing/2014/main" val="173923512"/>
                  </a:ext>
                </a:extLst>
              </a:tr>
              <a:tr h="370840">
                <a:tc>
                  <a:txBody>
                    <a:bodyPr/>
                    <a:lstStyle/>
                    <a:p>
                      <a:pPr>
                        <a:buNone/>
                      </a:pPr>
                      <a:r>
                        <a:rPr lang="en-US" sz="2200" dirty="0"/>
                        <a:t>RF (cell / frequency)</a:t>
                      </a:r>
                      <a:endParaRPr lang="en-US" sz="2200" dirty="0">
                        <a:latin typeface="+mj-lt"/>
                      </a:endParaRPr>
                    </a:p>
                  </a:txBody>
                  <a:tcPr anchor="ctr">
                    <a:solidFill>
                      <a:schemeClr val="tx1">
                        <a:lumMod val="50000"/>
                        <a:lumOff val="50000"/>
                      </a:schemeClr>
                    </a:solidFill>
                  </a:tcPr>
                </a:tc>
                <a:tc>
                  <a:txBody>
                    <a:bodyPr/>
                    <a:lstStyle/>
                    <a:p>
                      <a:pPr>
                        <a:buNone/>
                      </a:pPr>
                      <a:r>
                        <a:rPr lang="en-US" sz="2200" dirty="0"/>
                        <a:t>Lock &amp; override validated</a:t>
                      </a:r>
                      <a:endParaRPr lang="en-US" sz="2200" dirty="0">
                        <a:latin typeface="+mj-lt"/>
                      </a:endParaRPr>
                    </a:p>
                  </a:txBody>
                  <a:tcPr anchor="ctr">
                    <a:solidFill>
                      <a:schemeClr val="tx1">
                        <a:lumMod val="50000"/>
                        <a:lumOff val="50000"/>
                      </a:schemeClr>
                    </a:solidFill>
                  </a:tcPr>
                </a:tc>
                <a:tc>
                  <a:txBody>
                    <a:bodyPr/>
                    <a:lstStyle/>
                    <a:p>
                      <a:pPr>
                        <a:buNone/>
                      </a:pPr>
                      <a:r>
                        <a:rPr lang="en-US" sz="2200" dirty="0"/>
                        <a:t>Detection latency testing</a:t>
                      </a:r>
                      <a:endParaRPr lang="en-US" sz="2200" dirty="0">
                        <a:latin typeface="+mj-lt"/>
                      </a:endParaRPr>
                    </a:p>
                  </a:txBody>
                  <a:tcPr anchor="ctr">
                    <a:solidFill>
                      <a:schemeClr val="tx1">
                        <a:lumMod val="50000"/>
                        <a:lumOff val="50000"/>
                      </a:schemeClr>
                    </a:solidFill>
                  </a:tcPr>
                </a:tc>
                <a:extLst>
                  <a:ext uri="{0D108BD9-81ED-4DB2-BD59-A6C34878D82A}">
                    <a16:rowId xmlns:a16="http://schemas.microsoft.com/office/drawing/2014/main" val="696170286"/>
                  </a:ext>
                </a:extLst>
              </a:tr>
              <a:tr h="370840">
                <a:tc>
                  <a:txBody>
                    <a:bodyPr/>
                    <a:lstStyle/>
                    <a:p>
                      <a:pPr>
                        <a:buNone/>
                      </a:pPr>
                      <a:r>
                        <a:rPr lang="en-US" sz="2200" dirty="0"/>
                        <a:t>Protocol (DNS, TLS/QUIC)</a:t>
                      </a:r>
                      <a:endParaRPr lang="en-US" sz="2200" dirty="0">
                        <a:latin typeface="+mj-lt"/>
                      </a:endParaRPr>
                    </a:p>
                  </a:txBody>
                  <a:tcPr anchor="ctr">
                    <a:solidFill>
                      <a:schemeClr val="tx1">
                        <a:lumMod val="75000"/>
                        <a:lumOff val="25000"/>
                      </a:schemeClr>
                    </a:solidFill>
                  </a:tcPr>
                </a:tc>
                <a:tc>
                  <a:txBody>
                    <a:bodyPr/>
                    <a:lstStyle/>
                    <a:p>
                      <a:pPr>
                        <a:buNone/>
                      </a:pPr>
                      <a:r>
                        <a:rPr lang="en-US" sz="2200"/>
                        <a:t>DNS proxying fielded; TLS/QUIC in roadmap</a:t>
                      </a:r>
                      <a:endParaRPr lang="en-US" sz="2200">
                        <a:latin typeface="+mj-lt"/>
                      </a:endParaRPr>
                    </a:p>
                  </a:txBody>
                  <a:tcPr anchor="ctr">
                    <a:solidFill>
                      <a:schemeClr val="tx1">
                        <a:lumMod val="75000"/>
                        <a:lumOff val="25000"/>
                      </a:schemeClr>
                    </a:solidFill>
                  </a:tcPr>
                </a:tc>
                <a:tc>
                  <a:txBody>
                    <a:bodyPr/>
                    <a:lstStyle/>
                    <a:p>
                      <a:pPr>
                        <a:buNone/>
                      </a:pPr>
                      <a:r>
                        <a:rPr lang="en-US" sz="2200" dirty="0"/>
                        <a:t>Confidence decay &amp; false positive metrics</a:t>
                      </a:r>
                      <a:endParaRPr lang="en-US" sz="2200" dirty="0">
                        <a:latin typeface="+mj-lt"/>
                      </a:endParaRPr>
                    </a:p>
                  </a:txBody>
                  <a:tcPr anchor="ctr">
                    <a:solidFill>
                      <a:schemeClr val="tx1">
                        <a:lumMod val="75000"/>
                        <a:lumOff val="25000"/>
                      </a:schemeClr>
                    </a:solidFill>
                  </a:tcPr>
                </a:tc>
                <a:extLst>
                  <a:ext uri="{0D108BD9-81ED-4DB2-BD59-A6C34878D82A}">
                    <a16:rowId xmlns:a16="http://schemas.microsoft.com/office/drawing/2014/main" val="3493582952"/>
                  </a:ext>
                </a:extLst>
              </a:tr>
            </a:tbl>
          </a:graphicData>
        </a:graphic>
      </p:graphicFrame>
      <p:sp>
        <p:nvSpPr>
          <p:cNvPr id="6" name="TextBox 5">
            <a:extLst>
              <a:ext uri="{FF2B5EF4-FFF2-40B4-BE49-F238E27FC236}">
                <a16:creationId xmlns:a16="http://schemas.microsoft.com/office/drawing/2014/main" id="{3CE1F81C-1B70-86B2-E226-FE7CFF1634A2}"/>
              </a:ext>
            </a:extLst>
          </p:cNvPr>
          <p:cNvSpPr txBox="1"/>
          <p:nvPr/>
        </p:nvSpPr>
        <p:spPr>
          <a:xfrm>
            <a:off x="838200" y="4962418"/>
            <a:ext cx="7931146" cy="369332"/>
          </a:xfrm>
          <a:prstGeom prst="rect">
            <a:avLst/>
          </a:prstGeom>
          <a:noFill/>
        </p:spPr>
        <p:txBody>
          <a:bodyPr wrap="none" rtlCol="0">
            <a:spAutoFit/>
          </a:bodyPr>
          <a:lstStyle/>
          <a:p>
            <a:r>
              <a:rPr lang="en-US" b="1" dirty="0">
                <a:latin typeface="+mj-lt"/>
              </a:rPr>
              <a:t>Footer:</a:t>
            </a:r>
            <a:r>
              <a:rPr lang="en-US" dirty="0">
                <a:latin typeface="+mj-lt"/>
              </a:rPr>
              <a:t> Breakthrough complete. Remaining work = process engineering &amp; validation.</a:t>
            </a:r>
          </a:p>
        </p:txBody>
      </p:sp>
    </p:spTree>
    <p:extLst>
      <p:ext uri="{BB962C8B-B14F-4D97-AF65-F5344CB8AC3E}">
        <p14:creationId xmlns:p14="http://schemas.microsoft.com/office/powerpoint/2010/main" val="2817187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ack background with white dots&#10;&#10;AI-generated content may be incorrect.">
            <a:extLst>
              <a:ext uri="{FF2B5EF4-FFF2-40B4-BE49-F238E27FC236}">
                <a16:creationId xmlns:a16="http://schemas.microsoft.com/office/drawing/2014/main" id="{008E50E9-60E1-B9C5-F713-A7C362D248AF}"/>
              </a:ext>
            </a:extLst>
          </p:cNvPr>
          <p:cNvPicPr>
            <a:picLocks noChangeAspect="1"/>
          </p:cNvPicPr>
          <p:nvPr/>
        </p:nvPicPr>
        <p:blipFill>
          <a:blip r:embed="rId3">
            <a:alphaModFix amt="50000"/>
          </a:blip>
          <a:stretch>
            <a:fillRect/>
          </a:stretch>
        </p:blipFill>
        <p:spPr>
          <a:xfrm>
            <a:off x="0" y="-278981"/>
            <a:ext cx="12202154" cy="8134769"/>
          </a:xfrm>
          <a:prstGeom prst="rect">
            <a:avLst/>
          </a:prstGeom>
        </p:spPr>
      </p:pic>
      <p:sp>
        <p:nvSpPr>
          <p:cNvPr id="3" name="Rectangle 2">
            <a:extLst>
              <a:ext uri="{FF2B5EF4-FFF2-40B4-BE49-F238E27FC236}">
                <a16:creationId xmlns:a16="http://schemas.microsoft.com/office/drawing/2014/main" id="{AE481E20-9FA4-7A3A-5B62-7C92DDBD4D88}"/>
              </a:ext>
            </a:extLst>
          </p:cNvPr>
          <p:cNvSpPr/>
          <p:nvPr/>
        </p:nvSpPr>
        <p:spPr>
          <a:xfrm>
            <a:off x="0" y="632604"/>
            <a:ext cx="12192000" cy="12724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cxnSp>
        <p:nvCxnSpPr>
          <p:cNvPr id="4" name="Straight Connector 3">
            <a:extLst>
              <a:ext uri="{FF2B5EF4-FFF2-40B4-BE49-F238E27FC236}">
                <a16:creationId xmlns:a16="http://schemas.microsoft.com/office/drawing/2014/main" id="{80210E44-9188-5C47-B1B2-C126E9A5E360}"/>
              </a:ext>
            </a:extLst>
          </p:cNvPr>
          <p:cNvCxnSpPr/>
          <p:nvPr/>
        </p:nvCxnSpPr>
        <p:spPr>
          <a:xfrm>
            <a:off x="0" y="543376"/>
            <a:ext cx="12202154" cy="0"/>
          </a:xfrm>
          <a:prstGeom prst="line">
            <a:avLst/>
          </a:prstGeom>
          <a:ln w="3175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BB5FEC38-123A-B64A-E4AB-9595631A6EBA}"/>
              </a:ext>
            </a:extLst>
          </p:cNvPr>
          <p:cNvCxnSpPr/>
          <p:nvPr/>
        </p:nvCxnSpPr>
        <p:spPr>
          <a:xfrm>
            <a:off x="0" y="1987022"/>
            <a:ext cx="12202154" cy="0"/>
          </a:xfrm>
          <a:prstGeom prst="line">
            <a:avLst/>
          </a:prstGeom>
          <a:ln w="31750">
            <a:solidFill>
              <a:schemeClr val="bg1"/>
            </a:solidFill>
          </a:ln>
        </p:spPr>
        <p:style>
          <a:lnRef idx="2">
            <a:schemeClr val="accent1"/>
          </a:lnRef>
          <a:fillRef idx="0">
            <a:schemeClr val="accent1"/>
          </a:fillRef>
          <a:effectRef idx="1">
            <a:schemeClr val="accent1"/>
          </a:effectRef>
          <a:fontRef idx="minor">
            <a:schemeClr val="tx1"/>
          </a:fontRef>
        </p:style>
      </p:cxnSp>
      <p:sp>
        <p:nvSpPr>
          <p:cNvPr id="8" name="Title 1">
            <a:extLst>
              <a:ext uri="{FF2B5EF4-FFF2-40B4-BE49-F238E27FC236}">
                <a16:creationId xmlns:a16="http://schemas.microsoft.com/office/drawing/2014/main" id="{91874210-AA50-2D64-8D72-8BDF77134C91}"/>
              </a:ext>
            </a:extLst>
          </p:cNvPr>
          <p:cNvSpPr>
            <a:spLocks noGrp="1"/>
          </p:cNvSpPr>
          <p:nvPr>
            <p:ph type="title"/>
          </p:nvPr>
        </p:nvSpPr>
        <p:spPr>
          <a:xfrm>
            <a:off x="878660" y="866360"/>
            <a:ext cx="10239104" cy="844731"/>
          </a:xfrm>
        </p:spPr>
        <p:txBody>
          <a:bodyPr vert="horz" lIns="91440" tIns="45720" rIns="91440" bIns="45720" rtlCol="0" anchor="ctr">
            <a:noAutofit/>
          </a:bodyPr>
          <a:lstStyle/>
          <a:p>
            <a:r>
              <a:rPr lang="en-US" sz="4000" b="1" kern="1200" dirty="0">
                <a:solidFill>
                  <a:schemeClr val="tx1"/>
                </a:solidFill>
                <a:latin typeface="+mj-lt"/>
                <a:ea typeface="+mj-ea"/>
                <a:cs typeface="+mj-cs"/>
              </a:rPr>
              <a:t>Quantifying LPI/LPD </a:t>
            </a:r>
            <a:r>
              <a:rPr lang="en-US" sz="4000" b="1" dirty="0"/>
              <a:t>Attribution Certainty in LTE/5G Networks</a:t>
            </a:r>
            <a:endParaRPr lang="en-US" sz="4000" kern="1200" dirty="0">
              <a:solidFill>
                <a:schemeClr val="tx1"/>
              </a:solidFill>
              <a:latin typeface="+mj-lt"/>
              <a:ea typeface="+mj-ea"/>
              <a:cs typeface="+mj-cs"/>
            </a:endParaRPr>
          </a:p>
        </p:txBody>
      </p:sp>
      <p:pic>
        <p:nvPicPr>
          <p:cNvPr id="9" name="Picture Placeholder 4" descr="A screen shot of a screen&#10;&#10;AI-generated content may be incorrect.">
            <a:extLst>
              <a:ext uri="{FF2B5EF4-FFF2-40B4-BE49-F238E27FC236}">
                <a16:creationId xmlns:a16="http://schemas.microsoft.com/office/drawing/2014/main" id="{25358A37-0607-D923-3FD3-528120A40EE9}"/>
              </a:ext>
            </a:extLst>
          </p:cNvPr>
          <p:cNvPicPr>
            <a:picLocks noChangeAspect="1"/>
          </p:cNvPicPr>
          <p:nvPr/>
        </p:nvPicPr>
        <p:blipFill>
          <a:blip r:embed="rId4"/>
          <a:srcRect r="1" b="378"/>
          <a:stretch>
            <a:fillRect/>
          </a:stretch>
        </p:blipFill>
        <p:spPr>
          <a:xfrm>
            <a:off x="5512239" y="738512"/>
            <a:ext cx="6142643" cy="6119488"/>
          </a:xfrm>
          <a:prstGeom prst="rect">
            <a:avLst/>
          </a:prstGeom>
        </p:spPr>
      </p:pic>
      <p:sp>
        <p:nvSpPr>
          <p:cNvPr id="10" name="Text Placeholder 3">
            <a:extLst>
              <a:ext uri="{FF2B5EF4-FFF2-40B4-BE49-F238E27FC236}">
                <a16:creationId xmlns:a16="http://schemas.microsoft.com/office/drawing/2014/main" id="{D1D7B56A-CEC2-E080-DF67-01DEE950E95B}"/>
              </a:ext>
            </a:extLst>
          </p:cNvPr>
          <p:cNvSpPr>
            <a:spLocks noGrp="1"/>
          </p:cNvSpPr>
          <p:nvPr>
            <p:ph type="body" sz="half" idx="2"/>
          </p:nvPr>
        </p:nvSpPr>
        <p:spPr>
          <a:xfrm>
            <a:off x="771650" y="2111893"/>
            <a:ext cx="5226562" cy="4034827"/>
          </a:xfrm>
        </p:spPr>
        <p:txBody>
          <a:bodyPr vert="horz" lIns="91440" tIns="45720" rIns="91440" bIns="45720" rtlCol="0" anchor="t">
            <a:noAutofit/>
          </a:bodyPr>
          <a:lstStyle/>
          <a:p>
            <a:r>
              <a:rPr lang="en-US" sz="2200" dirty="0">
                <a:latin typeface="+mj-lt"/>
              </a:rPr>
              <a:t>Illustrative vulnerability scoring across attribution vectors:</a:t>
            </a:r>
            <a:endParaRPr lang="en-US" sz="2200" b="1" dirty="0">
              <a:latin typeface="+mj-lt"/>
            </a:endParaRPr>
          </a:p>
          <a:p>
            <a:pPr marL="342900" indent="-342900">
              <a:spcBef>
                <a:spcPts val="2200"/>
              </a:spcBef>
              <a:buFont typeface="Arial" panose="020B0604020202020204" pitchFamily="34" charset="0"/>
              <a:buChar char="•"/>
            </a:pPr>
            <a:r>
              <a:rPr lang="en-US" sz="2200" b="1" dirty="0">
                <a:latin typeface="+mj-lt"/>
              </a:rPr>
              <a:t>Red line (Traditional)</a:t>
            </a:r>
            <a:r>
              <a:rPr lang="en-US" sz="2200" dirty="0">
                <a:latin typeface="+mj-lt"/>
              </a:rPr>
              <a:t>: High attribution risk across key identity/location vectors.</a:t>
            </a:r>
          </a:p>
          <a:p>
            <a:pPr marL="342900" indent="-342900">
              <a:spcBef>
                <a:spcPts val="2200"/>
              </a:spcBef>
              <a:buFont typeface="Arial" panose="020B0604020202020204" pitchFamily="34" charset="0"/>
              <a:buChar char="•"/>
            </a:pPr>
            <a:r>
              <a:rPr lang="en-US" sz="2200" b="1" dirty="0">
                <a:latin typeface="+mj-lt"/>
              </a:rPr>
              <a:t>Green line (StratusX)</a:t>
            </a:r>
            <a:r>
              <a:rPr lang="en-US" sz="2200" dirty="0">
                <a:latin typeface="+mj-lt"/>
              </a:rPr>
              <a:t> – Reduced adversary correlation confidence</a:t>
            </a:r>
          </a:p>
          <a:p>
            <a:pPr lvl="0" eaLnBrk="0" fontAlgn="base" hangingPunct="0">
              <a:lnSpc>
                <a:spcPct val="100000"/>
              </a:lnSpc>
              <a:spcBef>
                <a:spcPts val="2200"/>
              </a:spcBef>
              <a:spcAft>
                <a:spcPct val="0"/>
              </a:spcAft>
            </a:pPr>
            <a:r>
              <a:rPr lang="en-US" altLang="en-US" sz="2200" dirty="0">
                <a:solidFill>
                  <a:srgbClr val="000000"/>
                </a:solidFill>
                <a:latin typeface="+mj-lt"/>
              </a:rPr>
              <a:t>Logical framework designed to show attribution vectors addressed by implemented capabilities. Quantitative validation of attribution reduction in development.</a:t>
            </a:r>
            <a:endParaRPr lang="en-US" altLang="en-US" sz="2200" dirty="0">
              <a:latin typeface="+mj-lt"/>
            </a:endParaRPr>
          </a:p>
        </p:txBody>
      </p:sp>
    </p:spTree>
    <p:extLst>
      <p:ext uri="{BB962C8B-B14F-4D97-AF65-F5344CB8AC3E}">
        <p14:creationId xmlns:p14="http://schemas.microsoft.com/office/powerpoint/2010/main" val="25071997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black background with white dots&#10;&#10;AI-generated content may be incorrect.">
            <a:extLst>
              <a:ext uri="{FF2B5EF4-FFF2-40B4-BE49-F238E27FC236}">
                <a16:creationId xmlns:a16="http://schemas.microsoft.com/office/drawing/2014/main" id="{86E6921C-6E63-A3E1-3474-FD8EE226E516}"/>
              </a:ext>
            </a:extLst>
          </p:cNvPr>
          <p:cNvPicPr>
            <a:picLocks noChangeAspect="1"/>
          </p:cNvPicPr>
          <p:nvPr/>
        </p:nvPicPr>
        <p:blipFill>
          <a:blip r:embed="rId3">
            <a:alphaModFix amt="50000"/>
          </a:blip>
          <a:stretch>
            <a:fillRect/>
          </a:stretch>
        </p:blipFill>
        <p:spPr>
          <a:xfrm>
            <a:off x="0" y="-278981"/>
            <a:ext cx="12202154" cy="8134769"/>
          </a:xfrm>
          <a:prstGeom prst="rect">
            <a:avLst/>
          </a:prstGeom>
        </p:spPr>
      </p:pic>
      <p:sp>
        <p:nvSpPr>
          <p:cNvPr id="5" name="Rectangle 4">
            <a:extLst>
              <a:ext uri="{FF2B5EF4-FFF2-40B4-BE49-F238E27FC236}">
                <a16:creationId xmlns:a16="http://schemas.microsoft.com/office/drawing/2014/main" id="{87153A56-CC03-8733-0D71-AB665050ED0B}"/>
              </a:ext>
            </a:extLst>
          </p:cNvPr>
          <p:cNvSpPr/>
          <p:nvPr/>
        </p:nvSpPr>
        <p:spPr>
          <a:xfrm>
            <a:off x="0" y="632604"/>
            <a:ext cx="12192000" cy="12724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cxnSp>
        <p:nvCxnSpPr>
          <p:cNvPr id="6" name="Straight Connector 5">
            <a:extLst>
              <a:ext uri="{FF2B5EF4-FFF2-40B4-BE49-F238E27FC236}">
                <a16:creationId xmlns:a16="http://schemas.microsoft.com/office/drawing/2014/main" id="{681D9335-8016-C7C0-8E42-A18E841502F7}"/>
              </a:ext>
            </a:extLst>
          </p:cNvPr>
          <p:cNvCxnSpPr/>
          <p:nvPr/>
        </p:nvCxnSpPr>
        <p:spPr>
          <a:xfrm>
            <a:off x="0" y="543376"/>
            <a:ext cx="12202154" cy="0"/>
          </a:xfrm>
          <a:prstGeom prst="line">
            <a:avLst/>
          </a:prstGeom>
          <a:ln w="3175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AE4312A6-341E-89E0-C029-8C8E0416B42D}"/>
              </a:ext>
            </a:extLst>
          </p:cNvPr>
          <p:cNvCxnSpPr/>
          <p:nvPr/>
        </p:nvCxnSpPr>
        <p:spPr>
          <a:xfrm>
            <a:off x="0" y="1987022"/>
            <a:ext cx="12202154" cy="0"/>
          </a:xfrm>
          <a:prstGeom prst="line">
            <a:avLst/>
          </a:prstGeom>
          <a:ln w="31750">
            <a:solidFill>
              <a:schemeClr val="bg1"/>
            </a:solidFill>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EFE93238-1C63-9551-5781-FCF736735930}"/>
              </a:ext>
            </a:extLst>
          </p:cNvPr>
          <p:cNvSpPr>
            <a:spLocks noGrp="1"/>
          </p:cNvSpPr>
          <p:nvPr>
            <p:ph type="title"/>
          </p:nvPr>
        </p:nvSpPr>
        <p:spPr>
          <a:xfrm>
            <a:off x="838200" y="602418"/>
            <a:ext cx="10515600" cy="1325563"/>
          </a:xfrm>
        </p:spPr>
        <p:txBody>
          <a:bodyPr>
            <a:normAutofit/>
          </a:bodyPr>
          <a:lstStyle/>
          <a:p>
            <a:r>
              <a:rPr lang="en-US" sz="4000" b="1" dirty="0"/>
              <a:t>Identity Swap Performance</a:t>
            </a:r>
            <a:br>
              <a:rPr lang="en-US" sz="4000" b="1" dirty="0"/>
            </a:br>
            <a:r>
              <a:rPr lang="en-US" sz="4000" b="1" dirty="0"/>
              <a:t>(Hardware Dependent)</a:t>
            </a:r>
            <a:endParaRPr lang="en-US" sz="4000" dirty="0"/>
          </a:p>
        </p:txBody>
      </p:sp>
      <p:graphicFrame>
        <p:nvGraphicFramePr>
          <p:cNvPr id="4" name="Content Placeholder 3">
            <a:extLst>
              <a:ext uri="{FF2B5EF4-FFF2-40B4-BE49-F238E27FC236}">
                <a16:creationId xmlns:a16="http://schemas.microsoft.com/office/drawing/2014/main" id="{7CCE33C7-E798-8E21-EA4C-0A1F390AF920}"/>
              </a:ext>
            </a:extLst>
          </p:cNvPr>
          <p:cNvGraphicFramePr>
            <a:graphicFrameLocks noGrp="1"/>
          </p:cNvGraphicFramePr>
          <p:nvPr>
            <p:ph idx="1"/>
            <p:extLst>
              <p:ext uri="{D42A27DB-BD31-4B8C-83A1-F6EECF244321}">
                <p14:modId xmlns:p14="http://schemas.microsoft.com/office/powerpoint/2010/main" val="3697218046"/>
              </p:ext>
            </p:extLst>
          </p:nvPr>
        </p:nvGraphicFramePr>
        <p:xfrm>
          <a:off x="838200" y="2543327"/>
          <a:ext cx="10515597" cy="3139440"/>
        </p:xfrm>
        <a:graphic>
          <a:graphicData uri="http://schemas.openxmlformats.org/drawingml/2006/table">
            <a:tbl>
              <a:tblPr firstRow="1" bandRow="1">
                <a:tableStyleId>{125E5076-3810-47DD-B79F-674D7AD40C01}</a:tableStyleId>
              </a:tblPr>
              <a:tblGrid>
                <a:gridCol w="3243470">
                  <a:extLst>
                    <a:ext uri="{9D8B030D-6E8A-4147-A177-3AD203B41FA5}">
                      <a16:colId xmlns:a16="http://schemas.microsoft.com/office/drawing/2014/main" val="3411652569"/>
                    </a:ext>
                  </a:extLst>
                </a:gridCol>
                <a:gridCol w="3766928">
                  <a:extLst>
                    <a:ext uri="{9D8B030D-6E8A-4147-A177-3AD203B41FA5}">
                      <a16:colId xmlns:a16="http://schemas.microsoft.com/office/drawing/2014/main" val="3057331819"/>
                    </a:ext>
                  </a:extLst>
                </a:gridCol>
                <a:gridCol w="3505199">
                  <a:extLst>
                    <a:ext uri="{9D8B030D-6E8A-4147-A177-3AD203B41FA5}">
                      <a16:colId xmlns:a16="http://schemas.microsoft.com/office/drawing/2014/main" val="790056572"/>
                    </a:ext>
                  </a:extLst>
                </a:gridCol>
              </a:tblGrid>
              <a:tr h="370840">
                <a:tc>
                  <a:txBody>
                    <a:bodyPr/>
                    <a:lstStyle/>
                    <a:p>
                      <a:pPr>
                        <a:buNone/>
                      </a:pPr>
                      <a:r>
                        <a:rPr lang="en-US" sz="2200" b="1" dirty="0"/>
                        <a:t>Environment</a:t>
                      </a:r>
                      <a:endParaRPr lang="en-US" sz="2200" b="1" dirty="0">
                        <a:latin typeface="+mj-lt"/>
                      </a:endParaRPr>
                    </a:p>
                  </a:txBody>
                  <a:tcPr anchor="ctr"/>
                </a:tc>
                <a:tc>
                  <a:txBody>
                    <a:bodyPr/>
                    <a:lstStyle/>
                    <a:p>
                      <a:pPr>
                        <a:buNone/>
                      </a:pPr>
                      <a:r>
                        <a:rPr lang="en-US" sz="2200" b="1" dirty="0"/>
                        <a:t>Observed Swap Duration</a:t>
                      </a:r>
                      <a:endParaRPr lang="en-US" sz="2200" b="1" dirty="0">
                        <a:latin typeface="+mj-lt"/>
                      </a:endParaRPr>
                    </a:p>
                  </a:txBody>
                  <a:tcPr anchor="ctr"/>
                </a:tc>
                <a:tc>
                  <a:txBody>
                    <a:bodyPr/>
                    <a:lstStyle/>
                    <a:p>
                      <a:pPr>
                        <a:buNone/>
                      </a:pPr>
                      <a:r>
                        <a:rPr lang="en-US" sz="2200" b="1" dirty="0"/>
                        <a:t>Cause / Notes</a:t>
                      </a:r>
                      <a:endParaRPr lang="en-US" sz="2200" b="1" dirty="0">
                        <a:latin typeface="+mj-lt"/>
                      </a:endParaRPr>
                    </a:p>
                  </a:txBody>
                  <a:tcPr anchor="ctr"/>
                </a:tc>
                <a:extLst>
                  <a:ext uri="{0D108BD9-81ED-4DB2-BD59-A6C34878D82A}">
                    <a16:rowId xmlns:a16="http://schemas.microsoft.com/office/drawing/2014/main" val="1407967687"/>
                  </a:ext>
                </a:extLst>
              </a:tr>
              <a:tr h="370840">
                <a:tc>
                  <a:txBody>
                    <a:bodyPr/>
                    <a:lstStyle/>
                    <a:p>
                      <a:pPr>
                        <a:buNone/>
                      </a:pPr>
                      <a:r>
                        <a:rPr lang="en-US" sz="2200" dirty="0"/>
                        <a:t>Urban EU/JP</a:t>
                      </a:r>
                      <a:endParaRPr lang="en-US" sz="2200" dirty="0">
                        <a:latin typeface="+mj-lt"/>
                      </a:endParaRPr>
                    </a:p>
                  </a:txBody>
                  <a:tcPr anchor="ctr">
                    <a:solidFill>
                      <a:schemeClr val="tx1">
                        <a:lumMod val="75000"/>
                        <a:lumOff val="25000"/>
                      </a:schemeClr>
                    </a:solidFill>
                  </a:tcPr>
                </a:tc>
                <a:tc>
                  <a:txBody>
                    <a:bodyPr/>
                    <a:lstStyle/>
                    <a:p>
                      <a:pPr>
                        <a:buNone/>
                      </a:pPr>
                      <a:r>
                        <a:rPr lang="en-US" sz="2200" dirty="0"/>
                        <a:t>8–30s typical</a:t>
                      </a:r>
                      <a:endParaRPr lang="en-US" sz="2200" dirty="0">
                        <a:latin typeface="+mj-lt"/>
                      </a:endParaRPr>
                    </a:p>
                  </a:txBody>
                  <a:tcPr anchor="ctr">
                    <a:solidFill>
                      <a:schemeClr val="tx1">
                        <a:lumMod val="75000"/>
                        <a:lumOff val="25000"/>
                      </a:schemeClr>
                    </a:solidFill>
                  </a:tcPr>
                </a:tc>
                <a:tc>
                  <a:txBody>
                    <a:bodyPr/>
                    <a:lstStyle/>
                    <a:p>
                      <a:pPr>
                        <a:buNone/>
                      </a:pPr>
                      <a:r>
                        <a:rPr lang="en-US" sz="2200" dirty="0"/>
                        <a:t>Broad band coverage → fast reattach</a:t>
                      </a:r>
                      <a:endParaRPr lang="en-US" sz="2200" dirty="0">
                        <a:latin typeface="+mj-lt"/>
                      </a:endParaRPr>
                    </a:p>
                  </a:txBody>
                  <a:tcPr anchor="ctr">
                    <a:solidFill>
                      <a:schemeClr val="tx1">
                        <a:lumMod val="75000"/>
                        <a:lumOff val="25000"/>
                      </a:schemeClr>
                    </a:solidFill>
                  </a:tcPr>
                </a:tc>
                <a:extLst>
                  <a:ext uri="{0D108BD9-81ED-4DB2-BD59-A6C34878D82A}">
                    <a16:rowId xmlns:a16="http://schemas.microsoft.com/office/drawing/2014/main" val="1245517917"/>
                  </a:ext>
                </a:extLst>
              </a:tr>
              <a:tr h="370840">
                <a:tc>
                  <a:txBody>
                    <a:bodyPr/>
                    <a:lstStyle/>
                    <a:p>
                      <a:pPr>
                        <a:buNone/>
                      </a:pPr>
                      <a:r>
                        <a:rPr lang="en-US" sz="2200" dirty="0"/>
                        <a:t>General deployments</a:t>
                      </a:r>
                      <a:endParaRPr lang="en-US" sz="2200" dirty="0">
                        <a:latin typeface="+mj-lt"/>
                      </a:endParaRPr>
                    </a:p>
                  </a:txBody>
                  <a:tcPr anchor="ctr">
                    <a:solidFill>
                      <a:schemeClr val="tx1">
                        <a:lumMod val="50000"/>
                        <a:lumOff val="50000"/>
                      </a:schemeClr>
                    </a:solidFill>
                  </a:tcPr>
                </a:tc>
                <a:tc>
                  <a:txBody>
                    <a:bodyPr/>
                    <a:lstStyle/>
                    <a:p>
                      <a:pPr>
                        <a:buNone/>
                      </a:pPr>
                      <a:r>
                        <a:rPr lang="en-US" sz="2200"/>
                        <a:t>~30s typical</a:t>
                      </a:r>
                      <a:endParaRPr lang="en-US" sz="2200">
                        <a:latin typeface="+mj-lt"/>
                      </a:endParaRPr>
                    </a:p>
                  </a:txBody>
                  <a:tcPr anchor="ctr">
                    <a:solidFill>
                      <a:schemeClr val="tx1">
                        <a:lumMod val="50000"/>
                        <a:lumOff val="50000"/>
                      </a:schemeClr>
                    </a:solidFill>
                  </a:tcPr>
                </a:tc>
                <a:tc>
                  <a:txBody>
                    <a:bodyPr/>
                    <a:lstStyle/>
                    <a:p>
                      <a:pPr>
                        <a:buNone/>
                      </a:pPr>
                      <a:r>
                        <a:rPr lang="en-US" sz="2200" dirty="0"/>
                        <a:t>Normal reattach behavior</a:t>
                      </a:r>
                      <a:endParaRPr lang="en-US" sz="2200" dirty="0">
                        <a:latin typeface="+mj-lt"/>
                      </a:endParaRPr>
                    </a:p>
                  </a:txBody>
                  <a:tcPr anchor="ctr">
                    <a:solidFill>
                      <a:schemeClr val="tx1">
                        <a:lumMod val="50000"/>
                        <a:lumOff val="50000"/>
                      </a:schemeClr>
                    </a:solidFill>
                  </a:tcPr>
                </a:tc>
                <a:extLst>
                  <a:ext uri="{0D108BD9-81ED-4DB2-BD59-A6C34878D82A}">
                    <a16:rowId xmlns:a16="http://schemas.microsoft.com/office/drawing/2014/main" val="2829069693"/>
                  </a:ext>
                </a:extLst>
              </a:tr>
              <a:tr h="370840">
                <a:tc>
                  <a:txBody>
                    <a:bodyPr/>
                    <a:lstStyle/>
                    <a:p>
                      <a:pPr>
                        <a:buNone/>
                      </a:pPr>
                      <a:r>
                        <a:rPr lang="en-US" sz="2200" dirty="0"/>
                        <a:t>Rural / sparse coverage</a:t>
                      </a:r>
                      <a:endParaRPr lang="en-US" sz="2200" dirty="0">
                        <a:latin typeface="+mj-lt"/>
                      </a:endParaRPr>
                    </a:p>
                  </a:txBody>
                  <a:tcPr anchor="ctr">
                    <a:solidFill>
                      <a:schemeClr val="tx1">
                        <a:lumMod val="75000"/>
                        <a:lumOff val="25000"/>
                      </a:schemeClr>
                    </a:solidFill>
                  </a:tcPr>
                </a:tc>
                <a:tc>
                  <a:txBody>
                    <a:bodyPr/>
                    <a:lstStyle/>
                    <a:p>
                      <a:pPr>
                        <a:buNone/>
                      </a:pPr>
                      <a:r>
                        <a:rPr lang="en-US" sz="2200"/>
                        <a:t>Up to 5 min (rare)</a:t>
                      </a:r>
                      <a:endParaRPr lang="en-US" sz="2200">
                        <a:latin typeface="+mj-lt"/>
                      </a:endParaRPr>
                    </a:p>
                  </a:txBody>
                  <a:tcPr anchor="ctr">
                    <a:solidFill>
                      <a:schemeClr val="tx1">
                        <a:lumMod val="75000"/>
                        <a:lumOff val="25000"/>
                      </a:schemeClr>
                    </a:solidFill>
                  </a:tcPr>
                </a:tc>
                <a:tc>
                  <a:txBody>
                    <a:bodyPr/>
                    <a:lstStyle/>
                    <a:p>
                      <a:pPr>
                        <a:buNone/>
                      </a:pPr>
                      <a:r>
                        <a:rPr lang="en-US" sz="2200" dirty="0"/>
                        <a:t>Limited band support → extended scan</a:t>
                      </a:r>
                      <a:endParaRPr lang="en-US" sz="2200" dirty="0">
                        <a:latin typeface="+mj-lt"/>
                      </a:endParaRPr>
                    </a:p>
                  </a:txBody>
                  <a:tcPr anchor="ctr">
                    <a:solidFill>
                      <a:schemeClr val="tx1">
                        <a:lumMod val="75000"/>
                        <a:lumOff val="25000"/>
                      </a:schemeClr>
                    </a:solidFill>
                  </a:tcPr>
                </a:tc>
                <a:extLst>
                  <a:ext uri="{0D108BD9-81ED-4DB2-BD59-A6C34878D82A}">
                    <a16:rowId xmlns:a16="http://schemas.microsoft.com/office/drawing/2014/main" val="2831567649"/>
                  </a:ext>
                </a:extLst>
              </a:tr>
              <a:tr h="370840">
                <a:tc>
                  <a:txBody>
                    <a:bodyPr/>
                    <a:lstStyle/>
                    <a:p>
                      <a:pPr>
                        <a:buNone/>
                      </a:pPr>
                      <a:r>
                        <a:rPr lang="en-US" sz="2200" b="0" dirty="0"/>
                        <a:t>Cold start / power-on</a:t>
                      </a:r>
                      <a:endParaRPr lang="en-US" sz="2200" b="0" dirty="0">
                        <a:latin typeface="+mj-lt"/>
                      </a:endParaRPr>
                    </a:p>
                  </a:txBody>
                  <a:tcPr anchor="ctr">
                    <a:solidFill>
                      <a:schemeClr val="tx1">
                        <a:lumMod val="50000"/>
                        <a:lumOff val="50000"/>
                      </a:schemeClr>
                    </a:solidFill>
                  </a:tcPr>
                </a:tc>
                <a:tc>
                  <a:txBody>
                    <a:bodyPr/>
                    <a:lstStyle/>
                    <a:p>
                      <a:pPr>
                        <a:buNone/>
                      </a:pPr>
                      <a:r>
                        <a:rPr lang="en-US" sz="2200" b="0" dirty="0"/>
                        <a:t>Longer than swap</a:t>
                      </a:r>
                      <a:endParaRPr lang="en-US" sz="2200" b="0" dirty="0">
                        <a:latin typeface="+mj-lt"/>
                      </a:endParaRPr>
                    </a:p>
                  </a:txBody>
                  <a:tcPr anchor="ctr">
                    <a:solidFill>
                      <a:schemeClr val="tx1">
                        <a:lumMod val="50000"/>
                        <a:lumOff val="50000"/>
                      </a:schemeClr>
                    </a:solidFill>
                  </a:tcPr>
                </a:tc>
                <a:tc>
                  <a:txBody>
                    <a:bodyPr/>
                    <a:lstStyle/>
                    <a:p>
                      <a:pPr>
                        <a:buNone/>
                      </a:pPr>
                      <a:r>
                        <a:rPr lang="en-US" sz="2200" b="0" dirty="0"/>
                        <a:t>Serial authentication of two SIMs during boot</a:t>
                      </a:r>
                      <a:endParaRPr lang="en-US" sz="2200" b="0" dirty="0">
                        <a:latin typeface="+mj-lt"/>
                      </a:endParaRPr>
                    </a:p>
                  </a:txBody>
                  <a:tcPr anchor="ctr">
                    <a:solidFill>
                      <a:schemeClr val="tx1">
                        <a:lumMod val="50000"/>
                        <a:lumOff val="50000"/>
                      </a:schemeClr>
                    </a:solidFill>
                  </a:tcPr>
                </a:tc>
                <a:extLst>
                  <a:ext uri="{0D108BD9-81ED-4DB2-BD59-A6C34878D82A}">
                    <a16:rowId xmlns:a16="http://schemas.microsoft.com/office/drawing/2014/main" val="3137265016"/>
                  </a:ext>
                </a:extLst>
              </a:tr>
            </a:tbl>
          </a:graphicData>
        </a:graphic>
      </p:graphicFrame>
    </p:spTree>
    <p:extLst>
      <p:ext uri="{BB962C8B-B14F-4D97-AF65-F5344CB8AC3E}">
        <p14:creationId xmlns:p14="http://schemas.microsoft.com/office/powerpoint/2010/main" val="11020325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ack background with white dots&#10;&#10;AI-generated content may be incorrect.">
            <a:extLst>
              <a:ext uri="{FF2B5EF4-FFF2-40B4-BE49-F238E27FC236}">
                <a16:creationId xmlns:a16="http://schemas.microsoft.com/office/drawing/2014/main" id="{D6F12395-ED11-8E87-46EA-58D54F0787DC}"/>
              </a:ext>
            </a:extLst>
          </p:cNvPr>
          <p:cNvPicPr>
            <a:picLocks noChangeAspect="1"/>
          </p:cNvPicPr>
          <p:nvPr/>
        </p:nvPicPr>
        <p:blipFill>
          <a:blip r:embed="rId3">
            <a:alphaModFix amt="50000"/>
          </a:blip>
          <a:stretch>
            <a:fillRect/>
          </a:stretch>
        </p:blipFill>
        <p:spPr>
          <a:xfrm>
            <a:off x="0" y="-278981"/>
            <a:ext cx="12202154" cy="8134769"/>
          </a:xfrm>
          <a:prstGeom prst="rect">
            <a:avLst/>
          </a:prstGeom>
        </p:spPr>
      </p:pic>
      <p:grpSp>
        <p:nvGrpSpPr>
          <p:cNvPr id="5" name="Group 4">
            <a:extLst>
              <a:ext uri="{FF2B5EF4-FFF2-40B4-BE49-F238E27FC236}">
                <a16:creationId xmlns:a16="http://schemas.microsoft.com/office/drawing/2014/main" id="{424D9346-1773-9F38-9105-614DE8E1F75A}"/>
              </a:ext>
            </a:extLst>
          </p:cNvPr>
          <p:cNvGrpSpPr/>
          <p:nvPr/>
        </p:nvGrpSpPr>
        <p:grpSpPr>
          <a:xfrm>
            <a:off x="0" y="543376"/>
            <a:ext cx="12202154" cy="986445"/>
            <a:chOff x="0" y="543376"/>
            <a:chExt cx="12202154" cy="986445"/>
          </a:xfrm>
        </p:grpSpPr>
        <p:sp>
          <p:nvSpPr>
            <p:cNvPr id="6" name="Rectangle 5">
              <a:extLst>
                <a:ext uri="{FF2B5EF4-FFF2-40B4-BE49-F238E27FC236}">
                  <a16:creationId xmlns:a16="http://schemas.microsoft.com/office/drawing/2014/main" id="{8A9C2FE9-FBE0-1F49-906C-8BB6DE7834AA}"/>
                </a:ext>
              </a:extLst>
            </p:cNvPr>
            <p:cNvSpPr/>
            <p:nvPr/>
          </p:nvSpPr>
          <p:spPr>
            <a:xfrm>
              <a:off x="0" y="632604"/>
              <a:ext cx="12192000" cy="8108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cxnSp>
          <p:nvCxnSpPr>
            <p:cNvPr id="7" name="Straight Connector 6">
              <a:extLst>
                <a:ext uri="{FF2B5EF4-FFF2-40B4-BE49-F238E27FC236}">
                  <a16:creationId xmlns:a16="http://schemas.microsoft.com/office/drawing/2014/main" id="{D3784107-D86C-E130-4870-2CC599031153}"/>
                </a:ext>
              </a:extLst>
            </p:cNvPr>
            <p:cNvCxnSpPr/>
            <p:nvPr/>
          </p:nvCxnSpPr>
          <p:spPr>
            <a:xfrm>
              <a:off x="0" y="543376"/>
              <a:ext cx="12202154" cy="0"/>
            </a:xfrm>
            <a:prstGeom prst="line">
              <a:avLst/>
            </a:prstGeom>
            <a:ln w="3175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017C90DB-3459-D196-BA29-D1176D6F01CB}"/>
                </a:ext>
              </a:extLst>
            </p:cNvPr>
            <p:cNvCxnSpPr/>
            <p:nvPr/>
          </p:nvCxnSpPr>
          <p:spPr>
            <a:xfrm>
              <a:off x="0" y="1529821"/>
              <a:ext cx="12202154" cy="0"/>
            </a:xfrm>
            <a:prstGeom prst="line">
              <a:avLst/>
            </a:prstGeom>
            <a:ln w="31750">
              <a:solidFill>
                <a:schemeClr val="bg1"/>
              </a:solidFill>
            </a:ln>
          </p:spPr>
          <p:style>
            <a:lnRef idx="2">
              <a:schemeClr val="accent1"/>
            </a:lnRef>
            <a:fillRef idx="0">
              <a:schemeClr val="accent1"/>
            </a:fillRef>
            <a:effectRef idx="1">
              <a:schemeClr val="accent1"/>
            </a:effectRef>
            <a:fontRef idx="minor">
              <a:schemeClr val="tx1"/>
            </a:fontRef>
          </p:style>
        </p:cxnSp>
      </p:grpSp>
      <p:sp>
        <p:nvSpPr>
          <p:cNvPr id="2" name="Title 1">
            <a:extLst>
              <a:ext uri="{FF2B5EF4-FFF2-40B4-BE49-F238E27FC236}">
                <a16:creationId xmlns:a16="http://schemas.microsoft.com/office/drawing/2014/main" id="{1CD1B054-377F-E785-0B35-A62BB1DDEC7F}"/>
              </a:ext>
            </a:extLst>
          </p:cNvPr>
          <p:cNvSpPr>
            <a:spLocks noGrp="1"/>
          </p:cNvSpPr>
          <p:nvPr>
            <p:ph type="title"/>
          </p:nvPr>
        </p:nvSpPr>
        <p:spPr>
          <a:xfrm>
            <a:off x="838200" y="691846"/>
            <a:ext cx="10515600" cy="794808"/>
          </a:xfrm>
        </p:spPr>
        <p:txBody>
          <a:bodyPr>
            <a:normAutofit/>
          </a:bodyPr>
          <a:lstStyle/>
          <a:p>
            <a:r>
              <a:rPr lang="en-US" sz="4000" b="1" dirty="0"/>
              <a:t>LPI/LPD in LTE/5G is Attribution Control</a:t>
            </a:r>
            <a:endParaRPr lang="en-US" sz="4000" dirty="0"/>
          </a:p>
        </p:txBody>
      </p:sp>
      <p:sp>
        <p:nvSpPr>
          <p:cNvPr id="3" name="Content Placeholder 2">
            <a:extLst>
              <a:ext uri="{FF2B5EF4-FFF2-40B4-BE49-F238E27FC236}">
                <a16:creationId xmlns:a16="http://schemas.microsoft.com/office/drawing/2014/main" id="{386285B1-75F2-4D93-1E28-34FA96D3E347}"/>
              </a:ext>
            </a:extLst>
          </p:cNvPr>
          <p:cNvSpPr>
            <a:spLocks noGrp="1"/>
          </p:cNvSpPr>
          <p:nvPr>
            <p:ph idx="1"/>
          </p:nvPr>
        </p:nvSpPr>
        <p:spPr>
          <a:xfrm>
            <a:off x="838200" y="1792862"/>
            <a:ext cx="10515600" cy="4685241"/>
          </a:xfrm>
        </p:spPr>
        <p:txBody>
          <a:bodyPr>
            <a:noAutofit/>
          </a:bodyPr>
          <a:lstStyle/>
          <a:p>
            <a:pPr marL="0" indent="0">
              <a:buNone/>
            </a:pPr>
            <a:r>
              <a:rPr lang="en-US" sz="2200" b="1" dirty="0">
                <a:solidFill>
                  <a:srgbClr val="C00000"/>
                </a:solidFill>
                <a:latin typeface="+mj-lt"/>
              </a:rPr>
              <a:t>Doctrinal Evolution</a:t>
            </a:r>
            <a:r>
              <a:rPr lang="en-US" sz="2200" dirty="0">
                <a:solidFill>
                  <a:srgbClr val="C00000"/>
                </a:solidFill>
                <a:latin typeface="+mj-lt"/>
              </a:rPr>
              <a:t>: </a:t>
            </a:r>
            <a:r>
              <a:rPr lang="en-US" sz="2200" dirty="0">
                <a:latin typeface="+mj-lt"/>
              </a:rPr>
              <a:t>LPI/LPD has cycled between behavioral and content protection for 80 years - returning to behavioral focus - near-peers exploit prioritization of content plane security</a:t>
            </a:r>
          </a:p>
          <a:p>
            <a:pPr marL="0" indent="0">
              <a:buNone/>
            </a:pPr>
            <a:r>
              <a:rPr lang="en-US" dirty="0"/>
              <a:t> </a:t>
            </a:r>
            <a:r>
              <a:rPr lang="en-US" sz="2200" b="1" dirty="0">
                <a:solidFill>
                  <a:srgbClr val="C00000"/>
                </a:solidFill>
                <a:latin typeface="+mj-lt"/>
              </a:rPr>
              <a:t>Doctrinal Axiom</a:t>
            </a:r>
            <a:r>
              <a:rPr lang="en-US" sz="2200" dirty="0">
                <a:solidFill>
                  <a:srgbClr val="C00000"/>
                </a:solidFill>
                <a:latin typeface="+mj-lt"/>
              </a:rPr>
              <a:t>: </a:t>
            </a:r>
            <a:r>
              <a:rPr lang="en-US" sz="2200" b="1" dirty="0">
                <a:latin typeface="+mj-lt"/>
              </a:rPr>
              <a:t>LPI/LPD approach is a function of RF environment density</a:t>
            </a:r>
            <a:endParaRPr lang="en-US" sz="2200" dirty="0">
              <a:latin typeface="+mj-lt"/>
            </a:endParaRPr>
          </a:p>
          <a:p>
            <a:r>
              <a:rPr lang="en-US" sz="2200" b="1" dirty="0">
                <a:latin typeface="+mj-lt"/>
              </a:rPr>
              <a:t>Sparse RF Environments</a:t>
            </a:r>
            <a:r>
              <a:rPr lang="en-US" sz="2200" dirty="0">
                <a:latin typeface="+mj-lt"/>
              </a:rPr>
              <a:t>: Emission control effective - any transmission provides intelligence </a:t>
            </a:r>
          </a:p>
          <a:p>
            <a:r>
              <a:rPr lang="en-US" sz="2200" b="1" dirty="0">
                <a:latin typeface="+mj-lt"/>
              </a:rPr>
              <a:t>Dense RF (LTE/5G) Environments</a:t>
            </a:r>
            <a:r>
              <a:rPr lang="en-US" sz="2200" dirty="0">
                <a:latin typeface="+mj-lt"/>
              </a:rPr>
              <a:t>: Attribution control necessary - transmission occurrence meaningless</a:t>
            </a:r>
          </a:p>
          <a:p>
            <a:pPr marL="0" lvl="0" indent="0" eaLnBrk="0" fontAlgn="base" hangingPunct="0">
              <a:lnSpc>
                <a:spcPct val="100000"/>
              </a:lnSpc>
              <a:spcBef>
                <a:spcPts val="1800"/>
              </a:spcBef>
              <a:spcAft>
                <a:spcPct val="0"/>
              </a:spcAft>
              <a:buNone/>
            </a:pPr>
            <a:r>
              <a:rPr lang="en-US" altLang="en-US" sz="2200" b="1" dirty="0">
                <a:solidFill>
                  <a:srgbClr val="C00000"/>
                </a:solidFill>
                <a:latin typeface="+mj-lt"/>
              </a:rPr>
              <a:t>Military Recognition</a:t>
            </a:r>
            <a:r>
              <a:rPr lang="en-US" altLang="en-US" sz="2200" dirty="0">
                <a:solidFill>
                  <a:srgbClr val="C00000"/>
                </a:solidFill>
                <a:latin typeface="+mj-lt"/>
              </a:rPr>
              <a:t>: </a:t>
            </a:r>
            <a:r>
              <a:rPr lang="en-US" altLang="en-US" sz="2200" dirty="0">
                <a:solidFill>
                  <a:srgbClr val="000000"/>
                </a:solidFill>
                <a:latin typeface="+mj-lt"/>
              </a:rPr>
              <a:t>DoD implicitly acknowledges the behavioral plane vulnerability and seeks solutions</a:t>
            </a:r>
            <a:endParaRPr lang="en-US" altLang="en-US" sz="2200" dirty="0">
              <a:latin typeface="+mj-lt"/>
            </a:endParaRPr>
          </a:p>
          <a:p>
            <a:pPr marL="0" lvl="0" indent="0" eaLnBrk="0" fontAlgn="base" hangingPunct="0">
              <a:lnSpc>
                <a:spcPct val="100000"/>
              </a:lnSpc>
              <a:spcBef>
                <a:spcPts val="600"/>
              </a:spcBef>
              <a:spcAft>
                <a:spcPct val="0"/>
              </a:spcAft>
              <a:buNone/>
            </a:pPr>
            <a:r>
              <a:rPr lang="en-US" altLang="en-US" sz="2200" b="1" dirty="0">
                <a:solidFill>
                  <a:srgbClr val="C00000"/>
                </a:solidFill>
                <a:latin typeface="+mj-lt"/>
              </a:rPr>
              <a:t>Traditional Doctrine</a:t>
            </a:r>
            <a:r>
              <a:rPr lang="en-US" altLang="en-US" sz="2200" dirty="0">
                <a:solidFill>
                  <a:srgbClr val="C00000"/>
                </a:solidFill>
                <a:latin typeface="+mj-lt"/>
              </a:rPr>
              <a:t>: </a:t>
            </a:r>
            <a:r>
              <a:rPr lang="en-US" altLang="en-US" sz="2200" dirty="0">
                <a:solidFill>
                  <a:srgbClr val="000000"/>
                </a:solidFill>
                <a:latin typeface="+mj-lt"/>
              </a:rPr>
              <a:t>Designed for sparse, military-controlled environments </a:t>
            </a:r>
          </a:p>
          <a:p>
            <a:pPr marL="0" lvl="0" indent="0" eaLnBrk="0" fontAlgn="base" hangingPunct="0">
              <a:lnSpc>
                <a:spcPct val="100000"/>
              </a:lnSpc>
              <a:spcBef>
                <a:spcPts val="600"/>
              </a:spcBef>
              <a:spcAft>
                <a:spcPct val="0"/>
              </a:spcAft>
              <a:buNone/>
            </a:pPr>
            <a:r>
              <a:rPr lang="en-US" altLang="en-US" sz="2200" b="1" dirty="0">
                <a:solidFill>
                  <a:srgbClr val="C00000"/>
                </a:solidFill>
                <a:latin typeface="+mj-lt"/>
              </a:rPr>
              <a:t>Commercial Reality</a:t>
            </a:r>
            <a:r>
              <a:rPr lang="en-US" altLang="en-US" sz="2200" dirty="0">
                <a:solidFill>
                  <a:srgbClr val="C00000"/>
                </a:solidFill>
                <a:latin typeface="+mj-lt"/>
              </a:rPr>
              <a:t>: </a:t>
            </a:r>
            <a:r>
              <a:rPr lang="en-US" altLang="en-US" sz="2200" dirty="0">
                <a:solidFill>
                  <a:srgbClr val="000000"/>
                </a:solidFill>
                <a:latin typeface="+mj-lt"/>
              </a:rPr>
              <a:t>Dense networks require attribution-focused approaches </a:t>
            </a:r>
            <a:endParaRPr lang="en-US" altLang="en-US" sz="2200" dirty="0">
              <a:latin typeface="+mj-lt"/>
            </a:endParaRPr>
          </a:p>
        </p:txBody>
      </p:sp>
    </p:spTree>
    <p:extLst>
      <p:ext uri="{BB962C8B-B14F-4D97-AF65-F5344CB8AC3E}">
        <p14:creationId xmlns:p14="http://schemas.microsoft.com/office/powerpoint/2010/main" val="21849020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black background with white dots&#10;&#10;AI-generated content may be incorrect.">
            <a:extLst>
              <a:ext uri="{FF2B5EF4-FFF2-40B4-BE49-F238E27FC236}">
                <a16:creationId xmlns:a16="http://schemas.microsoft.com/office/drawing/2014/main" id="{270E3D7B-B6B4-9709-514B-EB927F466AE1}"/>
              </a:ext>
            </a:extLst>
          </p:cNvPr>
          <p:cNvPicPr>
            <a:picLocks noChangeAspect="1"/>
          </p:cNvPicPr>
          <p:nvPr/>
        </p:nvPicPr>
        <p:blipFill>
          <a:blip r:embed="rId3">
            <a:alphaModFix amt="50000"/>
          </a:blip>
          <a:stretch>
            <a:fillRect/>
          </a:stretch>
        </p:blipFill>
        <p:spPr>
          <a:xfrm>
            <a:off x="0" y="-278981"/>
            <a:ext cx="12202154" cy="8134769"/>
          </a:xfrm>
          <a:prstGeom prst="rect">
            <a:avLst/>
          </a:prstGeom>
        </p:spPr>
      </p:pic>
      <p:grpSp>
        <p:nvGrpSpPr>
          <p:cNvPr id="8" name="Group 7">
            <a:extLst>
              <a:ext uri="{FF2B5EF4-FFF2-40B4-BE49-F238E27FC236}">
                <a16:creationId xmlns:a16="http://schemas.microsoft.com/office/drawing/2014/main" id="{5EB883A5-5A7B-177E-2AEE-7898181979C0}"/>
              </a:ext>
            </a:extLst>
          </p:cNvPr>
          <p:cNvGrpSpPr/>
          <p:nvPr/>
        </p:nvGrpSpPr>
        <p:grpSpPr>
          <a:xfrm>
            <a:off x="0" y="543376"/>
            <a:ext cx="12202154" cy="986445"/>
            <a:chOff x="0" y="543376"/>
            <a:chExt cx="12202154" cy="986445"/>
          </a:xfrm>
        </p:grpSpPr>
        <p:sp>
          <p:nvSpPr>
            <p:cNvPr id="9" name="Rectangle 8">
              <a:extLst>
                <a:ext uri="{FF2B5EF4-FFF2-40B4-BE49-F238E27FC236}">
                  <a16:creationId xmlns:a16="http://schemas.microsoft.com/office/drawing/2014/main" id="{D621D9D4-CBFD-9550-87FB-3E69F55CEDA8}"/>
                </a:ext>
              </a:extLst>
            </p:cNvPr>
            <p:cNvSpPr/>
            <p:nvPr/>
          </p:nvSpPr>
          <p:spPr>
            <a:xfrm>
              <a:off x="0" y="632604"/>
              <a:ext cx="12192000" cy="8108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cxnSp>
          <p:nvCxnSpPr>
            <p:cNvPr id="10" name="Straight Connector 9">
              <a:extLst>
                <a:ext uri="{FF2B5EF4-FFF2-40B4-BE49-F238E27FC236}">
                  <a16:creationId xmlns:a16="http://schemas.microsoft.com/office/drawing/2014/main" id="{CBB794DF-1FF0-955F-A263-34A345233D51}"/>
                </a:ext>
              </a:extLst>
            </p:cNvPr>
            <p:cNvCxnSpPr/>
            <p:nvPr/>
          </p:nvCxnSpPr>
          <p:spPr>
            <a:xfrm>
              <a:off x="0" y="543376"/>
              <a:ext cx="12202154" cy="0"/>
            </a:xfrm>
            <a:prstGeom prst="line">
              <a:avLst/>
            </a:prstGeom>
            <a:ln w="3175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43AA5392-E303-B693-2684-079F427BC46D}"/>
                </a:ext>
              </a:extLst>
            </p:cNvPr>
            <p:cNvCxnSpPr/>
            <p:nvPr/>
          </p:nvCxnSpPr>
          <p:spPr>
            <a:xfrm>
              <a:off x="0" y="1529821"/>
              <a:ext cx="12202154" cy="0"/>
            </a:xfrm>
            <a:prstGeom prst="line">
              <a:avLst/>
            </a:prstGeom>
            <a:ln w="31750">
              <a:solidFill>
                <a:schemeClr val="bg1"/>
              </a:solidFill>
            </a:ln>
          </p:spPr>
          <p:style>
            <a:lnRef idx="2">
              <a:schemeClr val="accent1"/>
            </a:lnRef>
            <a:fillRef idx="0">
              <a:schemeClr val="accent1"/>
            </a:fillRef>
            <a:effectRef idx="1">
              <a:schemeClr val="accent1"/>
            </a:effectRef>
            <a:fontRef idx="minor">
              <a:schemeClr val="tx1"/>
            </a:fontRef>
          </p:style>
        </p:cxnSp>
      </p:grpSp>
      <p:sp>
        <p:nvSpPr>
          <p:cNvPr id="2" name="Title 1">
            <a:extLst>
              <a:ext uri="{FF2B5EF4-FFF2-40B4-BE49-F238E27FC236}">
                <a16:creationId xmlns:a16="http://schemas.microsoft.com/office/drawing/2014/main" id="{AC3E2C22-11EC-7689-DB42-029C8AF45C47}"/>
              </a:ext>
            </a:extLst>
          </p:cNvPr>
          <p:cNvSpPr>
            <a:spLocks noGrp="1"/>
          </p:cNvSpPr>
          <p:nvPr>
            <p:ph type="title"/>
          </p:nvPr>
        </p:nvSpPr>
        <p:spPr>
          <a:xfrm>
            <a:off x="839788" y="404881"/>
            <a:ext cx="10515600" cy="1325563"/>
          </a:xfrm>
        </p:spPr>
        <p:txBody>
          <a:bodyPr>
            <a:normAutofit/>
          </a:bodyPr>
          <a:lstStyle/>
          <a:p>
            <a:r>
              <a:rPr lang="en-US" sz="4000" b="1" dirty="0"/>
              <a:t>Deployment Status</a:t>
            </a:r>
            <a:endParaRPr lang="en-US" sz="4000" dirty="0"/>
          </a:p>
        </p:txBody>
      </p:sp>
      <p:sp>
        <p:nvSpPr>
          <p:cNvPr id="3" name="Text Placeholder 2">
            <a:extLst>
              <a:ext uri="{FF2B5EF4-FFF2-40B4-BE49-F238E27FC236}">
                <a16:creationId xmlns:a16="http://schemas.microsoft.com/office/drawing/2014/main" id="{6F2EAD52-1D36-C8D8-B4B4-9C38A37C9FE8}"/>
              </a:ext>
            </a:extLst>
          </p:cNvPr>
          <p:cNvSpPr>
            <a:spLocks noGrp="1"/>
          </p:cNvSpPr>
          <p:nvPr>
            <p:ph type="body" idx="1"/>
          </p:nvPr>
        </p:nvSpPr>
        <p:spPr>
          <a:xfrm>
            <a:off x="839788" y="1574394"/>
            <a:ext cx="5157787" cy="823912"/>
          </a:xfrm>
        </p:spPr>
        <p:txBody>
          <a:bodyPr anchor="ctr">
            <a:normAutofit/>
          </a:bodyPr>
          <a:lstStyle/>
          <a:p>
            <a:r>
              <a:rPr lang="en-US" dirty="0">
                <a:solidFill>
                  <a:srgbClr val="C00000"/>
                </a:solidFill>
                <a:latin typeface="+mj-lt"/>
              </a:rPr>
              <a:t>Proven (Fielded &amp; Validated)</a:t>
            </a:r>
          </a:p>
        </p:txBody>
      </p:sp>
      <p:sp>
        <p:nvSpPr>
          <p:cNvPr id="4" name="Content Placeholder 3">
            <a:extLst>
              <a:ext uri="{FF2B5EF4-FFF2-40B4-BE49-F238E27FC236}">
                <a16:creationId xmlns:a16="http://schemas.microsoft.com/office/drawing/2014/main" id="{D27861F5-50D6-C8FA-9F66-23D2DC1B71D1}"/>
              </a:ext>
            </a:extLst>
          </p:cNvPr>
          <p:cNvSpPr>
            <a:spLocks noGrp="1"/>
          </p:cNvSpPr>
          <p:nvPr>
            <p:ph sz="half" idx="2"/>
          </p:nvPr>
        </p:nvSpPr>
        <p:spPr/>
        <p:txBody>
          <a:bodyPr>
            <a:noAutofit/>
          </a:bodyPr>
          <a:lstStyle/>
          <a:p>
            <a:r>
              <a:rPr lang="en-US" sz="2200" dirty="0">
                <a:latin typeface="+mj-lt"/>
              </a:rPr>
              <a:t>2,000+ gateways manufactured, FCC-certified</a:t>
            </a:r>
          </a:p>
          <a:p>
            <a:r>
              <a:rPr lang="en-US" sz="2200" dirty="0">
                <a:latin typeface="+mj-lt"/>
              </a:rPr>
              <a:t>SIM bank/cloud infrastructure live &gt;3 years (continuous operation)</a:t>
            </a:r>
          </a:p>
          <a:p>
            <a:r>
              <a:rPr lang="en-US" sz="2200" dirty="0">
                <a:latin typeface="+mj-lt"/>
              </a:rPr>
              <a:t>Validated on 100+ commercial carrier networks worldwide </a:t>
            </a:r>
            <a:r>
              <a:rPr lang="en-US" sz="2200" i="1" dirty="0">
                <a:latin typeface="+mj-lt"/>
              </a:rPr>
              <a:t>(visual matches logos)</a:t>
            </a:r>
            <a:endParaRPr lang="en-US" sz="2200" dirty="0">
              <a:latin typeface="+mj-lt"/>
            </a:endParaRPr>
          </a:p>
          <a:p>
            <a:r>
              <a:rPr lang="en-US" sz="2200" dirty="0">
                <a:latin typeface="+mj-lt"/>
              </a:rPr>
              <a:t>ICCID/IMSI/IMEI rotation demonstrated on live LTE/5G networks</a:t>
            </a:r>
          </a:p>
          <a:p>
            <a:r>
              <a:rPr lang="en-US" sz="2200" dirty="0">
                <a:latin typeface="+mj-lt"/>
              </a:rPr>
              <a:t>DNS proxying &amp; RF/cell-lock controls fielded</a:t>
            </a:r>
          </a:p>
          <a:p>
            <a:endParaRPr lang="en-US" sz="2200" dirty="0">
              <a:latin typeface="+mj-lt"/>
            </a:endParaRPr>
          </a:p>
        </p:txBody>
      </p:sp>
      <p:sp>
        <p:nvSpPr>
          <p:cNvPr id="5" name="Text Placeholder 4">
            <a:extLst>
              <a:ext uri="{FF2B5EF4-FFF2-40B4-BE49-F238E27FC236}">
                <a16:creationId xmlns:a16="http://schemas.microsoft.com/office/drawing/2014/main" id="{F1215703-6B4C-91DE-9649-B16983D60ED6}"/>
              </a:ext>
            </a:extLst>
          </p:cNvPr>
          <p:cNvSpPr>
            <a:spLocks noGrp="1"/>
          </p:cNvSpPr>
          <p:nvPr>
            <p:ph type="body" sz="quarter" idx="3"/>
          </p:nvPr>
        </p:nvSpPr>
        <p:spPr>
          <a:xfrm>
            <a:off x="6172200" y="1590394"/>
            <a:ext cx="5183188" cy="823912"/>
          </a:xfrm>
        </p:spPr>
        <p:txBody>
          <a:bodyPr anchor="ctr">
            <a:normAutofit/>
          </a:bodyPr>
          <a:lstStyle/>
          <a:p>
            <a:r>
              <a:rPr lang="en-US" dirty="0">
                <a:solidFill>
                  <a:srgbClr val="C00000"/>
                </a:solidFill>
                <a:latin typeface="+mj-lt"/>
              </a:rPr>
              <a:t>Engineering Pipeline</a:t>
            </a:r>
          </a:p>
        </p:txBody>
      </p:sp>
      <p:sp>
        <p:nvSpPr>
          <p:cNvPr id="6" name="Content Placeholder 5">
            <a:extLst>
              <a:ext uri="{FF2B5EF4-FFF2-40B4-BE49-F238E27FC236}">
                <a16:creationId xmlns:a16="http://schemas.microsoft.com/office/drawing/2014/main" id="{8ED5DD5A-C218-1656-1258-039BF63E181C}"/>
              </a:ext>
            </a:extLst>
          </p:cNvPr>
          <p:cNvSpPr>
            <a:spLocks noGrp="1"/>
          </p:cNvSpPr>
          <p:nvPr>
            <p:ph sz="quarter" idx="4"/>
          </p:nvPr>
        </p:nvSpPr>
        <p:spPr>
          <a:xfrm>
            <a:off x="6172200" y="2505075"/>
            <a:ext cx="5183188" cy="3084067"/>
          </a:xfrm>
        </p:spPr>
        <p:txBody>
          <a:bodyPr>
            <a:noAutofit/>
          </a:bodyPr>
          <a:lstStyle/>
          <a:p>
            <a:r>
              <a:rPr lang="en-US" sz="2200" dirty="0">
                <a:latin typeface="+mj-lt"/>
              </a:rPr>
              <a:t>TLS/QUIC fingerprint randomization (software hardening)</a:t>
            </a:r>
          </a:p>
          <a:p>
            <a:r>
              <a:rPr lang="en-US" sz="2200" dirty="0">
                <a:latin typeface="+mj-lt"/>
              </a:rPr>
              <a:t>Synthetic traffic injection (validation in progress)</a:t>
            </a:r>
          </a:p>
          <a:p>
            <a:r>
              <a:rPr lang="en-US" sz="2200" dirty="0">
                <a:latin typeface="+mj-lt"/>
              </a:rPr>
              <a:t>Adversary-sim correlation metrics (planned validation)</a:t>
            </a:r>
          </a:p>
          <a:p>
            <a:r>
              <a:rPr lang="en-US" sz="2200" dirty="0">
                <a:latin typeface="+mj-lt"/>
              </a:rPr>
              <a:t>Expanded modem band support (hardware integration option)</a:t>
            </a:r>
          </a:p>
        </p:txBody>
      </p:sp>
    </p:spTree>
    <p:extLst>
      <p:ext uri="{BB962C8B-B14F-4D97-AF65-F5344CB8AC3E}">
        <p14:creationId xmlns:p14="http://schemas.microsoft.com/office/powerpoint/2010/main" val="18172107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close-up of a black and white photo&#10;&#10;AI-generated content may be incorrect.">
            <a:extLst>
              <a:ext uri="{FF2B5EF4-FFF2-40B4-BE49-F238E27FC236}">
                <a16:creationId xmlns:a16="http://schemas.microsoft.com/office/drawing/2014/main" id="{CDDBEB0D-83B7-44A7-E0E6-71CC3850C2BE}"/>
              </a:ext>
            </a:extLst>
          </p:cNvPr>
          <p:cNvPicPr>
            <a:picLocks noChangeAspect="1"/>
          </p:cNvPicPr>
          <p:nvPr/>
        </p:nvPicPr>
        <p:blipFill>
          <a:blip r:embed="rId3"/>
          <a:stretch>
            <a:fillRect/>
          </a:stretch>
        </p:blipFill>
        <p:spPr>
          <a:xfrm>
            <a:off x="-27251" y="-1324639"/>
            <a:ext cx="12273959" cy="8182639"/>
          </a:xfrm>
          <a:prstGeom prst="rect">
            <a:avLst/>
          </a:prstGeom>
        </p:spPr>
      </p:pic>
      <p:grpSp>
        <p:nvGrpSpPr>
          <p:cNvPr id="9" name="Group 8">
            <a:extLst>
              <a:ext uri="{FF2B5EF4-FFF2-40B4-BE49-F238E27FC236}">
                <a16:creationId xmlns:a16="http://schemas.microsoft.com/office/drawing/2014/main" id="{174BE2DE-9F95-4F2F-7A53-D39D00651CDE}"/>
              </a:ext>
            </a:extLst>
          </p:cNvPr>
          <p:cNvGrpSpPr/>
          <p:nvPr/>
        </p:nvGrpSpPr>
        <p:grpSpPr>
          <a:xfrm>
            <a:off x="0" y="5283848"/>
            <a:ext cx="12202154" cy="986445"/>
            <a:chOff x="0" y="543376"/>
            <a:chExt cx="12202154" cy="986445"/>
          </a:xfrm>
        </p:grpSpPr>
        <p:sp>
          <p:nvSpPr>
            <p:cNvPr id="10" name="Rectangle 9">
              <a:extLst>
                <a:ext uri="{FF2B5EF4-FFF2-40B4-BE49-F238E27FC236}">
                  <a16:creationId xmlns:a16="http://schemas.microsoft.com/office/drawing/2014/main" id="{4D354AA8-0D0D-3894-E157-6D860DDAA70A}"/>
                </a:ext>
              </a:extLst>
            </p:cNvPr>
            <p:cNvSpPr/>
            <p:nvPr/>
          </p:nvSpPr>
          <p:spPr>
            <a:xfrm>
              <a:off x="0" y="632604"/>
              <a:ext cx="12192000" cy="8108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cxnSp>
          <p:nvCxnSpPr>
            <p:cNvPr id="11" name="Straight Connector 10">
              <a:extLst>
                <a:ext uri="{FF2B5EF4-FFF2-40B4-BE49-F238E27FC236}">
                  <a16:creationId xmlns:a16="http://schemas.microsoft.com/office/drawing/2014/main" id="{728A9583-27A3-5FF4-6010-20A8E8D331A7}"/>
                </a:ext>
              </a:extLst>
            </p:cNvPr>
            <p:cNvCxnSpPr/>
            <p:nvPr/>
          </p:nvCxnSpPr>
          <p:spPr>
            <a:xfrm>
              <a:off x="0" y="543376"/>
              <a:ext cx="12202154" cy="0"/>
            </a:xfrm>
            <a:prstGeom prst="line">
              <a:avLst/>
            </a:prstGeom>
            <a:ln w="3175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55B59FFE-EF4B-F65E-E8B1-11176EBE9FA7}"/>
                </a:ext>
              </a:extLst>
            </p:cNvPr>
            <p:cNvCxnSpPr/>
            <p:nvPr/>
          </p:nvCxnSpPr>
          <p:spPr>
            <a:xfrm>
              <a:off x="0" y="1529821"/>
              <a:ext cx="12202154" cy="0"/>
            </a:xfrm>
            <a:prstGeom prst="line">
              <a:avLst/>
            </a:prstGeom>
            <a:ln w="31750">
              <a:solidFill>
                <a:schemeClr val="bg1"/>
              </a:solidFill>
            </a:ln>
          </p:spPr>
          <p:style>
            <a:lnRef idx="2">
              <a:schemeClr val="accent1"/>
            </a:lnRef>
            <a:fillRef idx="0">
              <a:schemeClr val="accent1"/>
            </a:fillRef>
            <a:effectRef idx="1">
              <a:schemeClr val="accent1"/>
            </a:effectRef>
            <a:fontRef idx="minor">
              <a:schemeClr val="tx1"/>
            </a:fontRef>
          </p:style>
        </p:cxnSp>
      </p:grpSp>
      <p:sp>
        <p:nvSpPr>
          <p:cNvPr id="2" name="Title 1">
            <a:extLst>
              <a:ext uri="{FF2B5EF4-FFF2-40B4-BE49-F238E27FC236}">
                <a16:creationId xmlns:a16="http://schemas.microsoft.com/office/drawing/2014/main" id="{8D90A8F1-69AA-2343-BCB2-6E3809879265}"/>
              </a:ext>
            </a:extLst>
          </p:cNvPr>
          <p:cNvSpPr>
            <a:spLocks noGrp="1"/>
          </p:cNvSpPr>
          <p:nvPr>
            <p:ph type="title"/>
          </p:nvPr>
        </p:nvSpPr>
        <p:spPr>
          <a:xfrm>
            <a:off x="838200" y="5152952"/>
            <a:ext cx="10515600" cy="1325563"/>
          </a:xfrm>
        </p:spPr>
        <p:txBody>
          <a:bodyPr>
            <a:normAutofit/>
          </a:bodyPr>
          <a:lstStyle/>
          <a:p>
            <a:pPr algn="ctr"/>
            <a:r>
              <a:rPr lang="en-US" sz="4800" b="1" dirty="0">
                <a:solidFill>
                  <a:srgbClr val="C00000"/>
                </a:solidFill>
              </a:rPr>
              <a:t>THANK YOU</a:t>
            </a:r>
          </a:p>
        </p:txBody>
      </p:sp>
      <p:sp>
        <p:nvSpPr>
          <p:cNvPr id="3" name="Content Placeholder 2">
            <a:extLst>
              <a:ext uri="{FF2B5EF4-FFF2-40B4-BE49-F238E27FC236}">
                <a16:creationId xmlns:a16="http://schemas.microsoft.com/office/drawing/2014/main" id="{FF50286E-6F71-8917-92CA-4038E8ADB159}"/>
              </a:ext>
            </a:extLst>
          </p:cNvPr>
          <p:cNvSpPr>
            <a:spLocks noGrp="1"/>
          </p:cNvSpPr>
          <p:nvPr>
            <p:ph idx="1"/>
          </p:nvPr>
        </p:nvSpPr>
        <p:spPr>
          <a:xfrm>
            <a:off x="838200" y="2260021"/>
            <a:ext cx="4257431" cy="1870927"/>
          </a:xfrm>
        </p:spPr>
        <p:txBody>
          <a:bodyPr>
            <a:noAutofit/>
          </a:bodyPr>
          <a:lstStyle/>
          <a:p>
            <a:pPr marL="0" indent="0">
              <a:buNone/>
            </a:pPr>
            <a:r>
              <a:rPr lang="en-US" sz="2200" b="1" dirty="0">
                <a:solidFill>
                  <a:schemeClr val="bg1"/>
                </a:solidFill>
                <a:latin typeface="+mj-lt"/>
              </a:rPr>
              <a:t>Technical Demonstrations Available Table [X]</a:t>
            </a:r>
            <a:r>
              <a:rPr lang="en-US" sz="2200" dirty="0">
                <a:solidFill>
                  <a:schemeClr val="bg1"/>
                </a:solidFill>
                <a:latin typeface="+mj-lt"/>
              </a:rPr>
              <a:t>: </a:t>
            </a:r>
          </a:p>
          <a:p>
            <a:pPr marL="0" indent="0">
              <a:buNone/>
            </a:pPr>
            <a:endParaRPr lang="en-US" sz="2200" dirty="0">
              <a:solidFill>
                <a:schemeClr val="bg1"/>
              </a:solidFill>
              <a:latin typeface="+mj-lt"/>
            </a:endParaRPr>
          </a:p>
          <a:p>
            <a:pPr marL="0" indent="0">
              <a:spcBef>
                <a:spcPts val="2200"/>
              </a:spcBef>
              <a:buNone/>
            </a:pPr>
            <a:r>
              <a:rPr lang="en-US" sz="2200" b="1" dirty="0">
                <a:solidFill>
                  <a:schemeClr val="bg1"/>
                </a:solidFill>
                <a:latin typeface="+mj-lt"/>
              </a:rPr>
              <a:t>Q&amp;A</a:t>
            </a:r>
            <a:endParaRPr lang="en-US" sz="2200" dirty="0">
              <a:solidFill>
                <a:schemeClr val="bg1"/>
              </a:solidFill>
              <a:latin typeface="+mj-lt"/>
            </a:endParaRPr>
          </a:p>
        </p:txBody>
      </p:sp>
      <p:sp>
        <p:nvSpPr>
          <p:cNvPr id="5" name="TextBox 4">
            <a:extLst>
              <a:ext uri="{FF2B5EF4-FFF2-40B4-BE49-F238E27FC236}">
                <a16:creationId xmlns:a16="http://schemas.microsoft.com/office/drawing/2014/main" id="{5CB15842-9ED0-A0B4-B5BB-D24783485094}"/>
              </a:ext>
            </a:extLst>
          </p:cNvPr>
          <p:cNvSpPr txBox="1"/>
          <p:nvPr/>
        </p:nvSpPr>
        <p:spPr>
          <a:xfrm>
            <a:off x="838200" y="414375"/>
            <a:ext cx="3415748" cy="1107996"/>
          </a:xfrm>
          <a:prstGeom prst="rect">
            <a:avLst/>
          </a:prstGeom>
          <a:noFill/>
        </p:spPr>
        <p:txBody>
          <a:bodyPr wrap="square" rtlCol="0">
            <a:spAutoFit/>
          </a:bodyPr>
          <a:lstStyle/>
          <a:p>
            <a:r>
              <a:rPr lang="en-US" sz="2200" b="1" dirty="0">
                <a:solidFill>
                  <a:schemeClr val="bg1"/>
                </a:solidFill>
                <a:latin typeface="+mj-lt"/>
              </a:rPr>
              <a:t>Encryption is table stakes. The next fight is metadata camouflage</a:t>
            </a:r>
          </a:p>
        </p:txBody>
      </p:sp>
      <p:pic>
        <p:nvPicPr>
          <p:cNvPr id="7" name="Picture 6" descr="A network of company logos&#10;&#10;AI-generated content may be incorrect.">
            <a:extLst>
              <a:ext uri="{FF2B5EF4-FFF2-40B4-BE49-F238E27FC236}">
                <a16:creationId xmlns:a16="http://schemas.microsoft.com/office/drawing/2014/main" id="{4AC17A56-1A6F-04F5-36FA-9DB6398AD343}"/>
              </a:ext>
            </a:extLst>
          </p:cNvPr>
          <p:cNvPicPr>
            <a:picLocks noChangeAspect="1"/>
          </p:cNvPicPr>
          <p:nvPr/>
        </p:nvPicPr>
        <p:blipFill>
          <a:blip r:embed="rId4"/>
          <a:stretch>
            <a:fillRect/>
          </a:stretch>
        </p:blipFill>
        <p:spPr>
          <a:xfrm>
            <a:off x="3771900" y="221472"/>
            <a:ext cx="8467030" cy="5240379"/>
          </a:xfrm>
          <a:prstGeom prst="rect">
            <a:avLst/>
          </a:prstGeom>
        </p:spPr>
      </p:pic>
    </p:spTree>
    <p:extLst>
      <p:ext uri="{BB962C8B-B14F-4D97-AF65-F5344CB8AC3E}">
        <p14:creationId xmlns:p14="http://schemas.microsoft.com/office/powerpoint/2010/main" val="6492751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background with white dots&#10;&#10;AI-generated content may be incorrect.">
            <a:extLst>
              <a:ext uri="{FF2B5EF4-FFF2-40B4-BE49-F238E27FC236}">
                <a16:creationId xmlns:a16="http://schemas.microsoft.com/office/drawing/2014/main" id="{5C459010-C3A8-D478-FD6C-C001B3C6BE23}"/>
              </a:ext>
            </a:extLst>
          </p:cNvPr>
          <p:cNvPicPr>
            <a:picLocks noChangeAspect="1"/>
          </p:cNvPicPr>
          <p:nvPr/>
        </p:nvPicPr>
        <p:blipFill>
          <a:blip r:embed="rId3">
            <a:alphaModFix amt="50000"/>
          </a:blip>
          <a:stretch>
            <a:fillRect/>
          </a:stretch>
        </p:blipFill>
        <p:spPr>
          <a:xfrm>
            <a:off x="0" y="-278981"/>
            <a:ext cx="12202154" cy="8134769"/>
          </a:xfrm>
          <a:prstGeom prst="rect">
            <a:avLst/>
          </a:prstGeom>
        </p:spPr>
      </p:pic>
      <p:grpSp>
        <p:nvGrpSpPr>
          <p:cNvPr id="9" name="Group 8">
            <a:extLst>
              <a:ext uri="{FF2B5EF4-FFF2-40B4-BE49-F238E27FC236}">
                <a16:creationId xmlns:a16="http://schemas.microsoft.com/office/drawing/2014/main" id="{2232969A-5A84-5E4B-1394-A220CE13FD0F}"/>
              </a:ext>
            </a:extLst>
          </p:cNvPr>
          <p:cNvGrpSpPr/>
          <p:nvPr/>
        </p:nvGrpSpPr>
        <p:grpSpPr>
          <a:xfrm>
            <a:off x="0" y="543376"/>
            <a:ext cx="12202154" cy="986445"/>
            <a:chOff x="0" y="543376"/>
            <a:chExt cx="12202154" cy="986445"/>
          </a:xfrm>
        </p:grpSpPr>
        <p:sp>
          <p:nvSpPr>
            <p:cNvPr id="10" name="Rectangle 9">
              <a:extLst>
                <a:ext uri="{FF2B5EF4-FFF2-40B4-BE49-F238E27FC236}">
                  <a16:creationId xmlns:a16="http://schemas.microsoft.com/office/drawing/2014/main" id="{79A5FBD5-1E33-5A79-FB4E-A7A10C8FE116}"/>
                </a:ext>
              </a:extLst>
            </p:cNvPr>
            <p:cNvSpPr/>
            <p:nvPr/>
          </p:nvSpPr>
          <p:spPr>
            <a:xfrm>
              <a:off x="0" y="632604"/>
              <a:ext cx="12192000" cy="8108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cxnSp>
          <p:nvCxnSpPr>
            <p:cNvPr id="11" name="Straight Connector 10">
              <a:extLst>
                <a:ext uri="{FF2B5EF4-FFF2-40B4-BE49-F238E27FC236}">
                  <a16:creationId xmlns:a16="http://schemas.microsoft.com/office/drawing/2014/main" id="{DE6C5984-8A18-9BFD-8228-E14D3CC72999}"/>
                </a:ext>
              </a:extLst>
            </p:cNvPr>
            <p:cNvCxnSpPr/>
            <p:nvPr/>
          </p:nvCxnSpPr>
          <p:spPr>
            <a:xfrm>
              <a:off x="0" y="543376"/>
              <a:ext cx="12202154" cy="0"/>
            </a:xfrm>
            <a:prstGeom prst="line">
              <a:avLst/>
            </a:prstGeom>
            <a:ln w="3175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92AE3359-BEB0-8B70-A9AC-1396CC96421F}"/>
                </a:ext>
              </a:extLst>
            </p:cNvPr>
            <p:cNvCxnSpPr/>
            <p:nvPr/>
          </p:nvCxnSpPr>
          <p:spPr>
            <a:xfrm>
              <a:off x="0" y="1529821"/>
              <a:ext cx="12202154" cy="0"/>
            </a:xfrm>
            <a:prstGeom prst="line">
              <a:avLst/>
            </a:prstGeom>
            <a:ln w="31750">
              <a:solidFill>
                <a:schemeClr val="bg1"/>
              </a:solidFill>
            </a:ln>
          </p:spPr>
          <p:style>
            <a:lnRef idx="2">
              <a:schemeClr val="accent1"/>
            </a:lnRef>
            <a:fillRef idx="0">
              <a:schemeClr val="accent1"/>
            </a:fillRef>
            <a:effectRef idx="1">
              <a:schemeClr val="accent1"/>
            </a:effectRef>
            <a:fontRef idx="minor">
              <a:schemeClr val="tx1"/>
            </a:fontRef>
          </p:style>
        </p:cxnSp>
      </p:grpSp>
      <p:sp>
        <p:nvSpPr>
          <p:cNvPr id="2" name="Title 1">
            <a:extLst>
              <a:ext uri="{FF2B5EF4-FFF2-40B4-BE49-F238E27FC236}">
                <a16:creationId xmlns:a16="http://schemas.microsoft.com/office/drawing/2014/main" id="{289C2D58-E07B-ECFB-AF9E-1DD07FDAF333}"/>
              </a:ext>
            </a:extLst>
          </p:cNvPr>
          <p:cNvSpPr>
            <a:spLocks noGrp="1"/>
          </p:cNvSpPr>
          <p:nvPr>
            <p:ph type="title"/>
          </p:nvPr>
        </p:nvSpPr>
        <p:spPr>
          <a:xfrm>
            <a:off x="838200" y="404881"/>
            <a:ext cx="10515600" cy="1325563"/>
          </a:xfrm>
        </p:spPr>
        <p:txBody>
          <a:bodyPr>
            <a:normAutofit/>
          </a:bodyPr>
          <a:lstStyle/>
          <a:p>
            <a:r>
              <a:rPr lang="en-US" sz="4000" b="1" dirty="0"/>
              <a:t>The Metadata Explosion</a:t>
            </a:r>
          </a:p>
        </p:txBody>
      </p:sp>
      <p:sp>
        <p:nvSpPr>
          <p:cNvPr id="3" name="Content Placeholder 2">
            <a:extLst>
              <a:ext uri="{FF2B5EF4-FFF2-40B4-BE49-F238E27FC236}">
                <a16:creationId xmlns:a16="http://schemas.microsoft.com/office/drawing/2014/main" id="{826B1722-A857-A97C-848C-D715C2F1CF25}"/>
              </a:ext>
            </a:extLst>
          </p:cNvPr>
          <p:cNvSpPr>
            <a:spLocks noGrp="1"/>
          </p:cNvSpPr>
          <p:nvPr>
            <p:ph idx="1"/>
          </p:nvPr>
        </p:nvSpPr>
        <p:spPr>
          <a:xfrm>
            <a:off x="838200" y="1825625"/>
            <a:ext cx="10515600" cy="3688207"/>
          </a:xfrm>
        </p:spPr>
        <p:txBody>
          <a:bodyPr>
            <a:noAutofit/>
          </a:bodyPr>
          <a:lstStyle/>
          <a:p>
            <a:pPr marL="0" indent="0">
              <a:buNone/>
            </a:pPr>
            <a:r>
              <a:rPr lang="en-US" sz="2200" b="1" dirty="0">
                <a:solidFill>
                  <a:srgbClr val="C00000"/>
                </a:solidFill>
                <a:latin typeface="+mj-lt"/>
              </a:rPr>
              <a:t>Historical Metadata Evolution</a:t>
            </a:r>
            <a:r>
              <a:rPr lang="en-US" sz="2200" dirty="0">
                <a:solidFill>
                  <a:srgbClr val="C00000"/>
                </a:solidFill>
                <a:latin typeface="+mj-lt"/>
              </a:rPr>
              <a:t>:</a:t>
            </a:r>
          </a:p>
          <a:p>
            <a:pPr>
              <a:spcBef>
                <a:spcPts val="2200"/>
              </a:spcBef>
            </a:pPr>
            <a:r>
              <a:rPr lang="en-US" sz="2200" b="1" dirty="0">
                <a:latin typeface="+mj-lt"/>
              </a:rPr>
              <a:t>1990s</a:t>
            </a:r>
            <a:r>
              <a:rPr lang="en-US" sz="2200" dirty="0">
                <a:latin typeface="+mj-lt"/>
              </a:rPr>
              <a:t>: Call Detail Records (CDRs)  </a:t>
            </a:r>
          </a:p>
          <a:p>
            <a:pPr>
              <a:spcBef>
                <a:spcPts val="1600"/>
              </a:spcBef>
            </a:pPr>
            <a:r>
              <a:rPr lang="en-US" altLang="en-US" sz="2200" b="1" dirty="0">
                <a:solidFill>
                  <a:srgbClr val="000000"/>
                </a:solidFill>
                <a:latin typeface="+mj-lt"/>
              </a:rPr>
              <a:t>2000s</a:t>
            </a:r>
            <a:r>
              <a:rPr lang="en-US" altLang="en-US" sz="2200" dirty="0">
                <a:solidFill>
                  <a:srgbClr val="000000"/>
                </a:solidFill>
                <a:latin typeface="+mj-lt"/>
              </a:rPr>
              <a:t>: Digital advertising</a:t>
            </a:r>
          </a:p>
          <a:p>
            <a:pPr>
              <a:spcBef>
                <a:spcPts val="1600"/>
              </a:spcBef>
            </a:pPr>
            <a:r>
              <a:rPr lang="en-US" sz="2200" b="1" dirty="0">
                <a:latin typeface="+mj-lt"/>
              </a:rPr>
              <a:t>2010s</a:t>
            </a:r>
            <a:r>
              <a:rPr lang="en-US" sz="2200" dirty="0">
                <a:latin typeface="+mj-lt"/>
              </a:rPr>
              <a:t>: Smartphones etc.</a:t>
            </a:r>
          </a:p>
          <a:p>
            <a:pPr>
              <a:spcBef>
                <a:spcPts val="1600"/>
              </a:spcBef>
            </a:pPr>
            <a:r>
              <a:rPr lang="en-US" sz="2200" b="1" dirty="0">
                <a:latin typeface="+mj-lt"/>
              </a:rPr>
              <a:t>2020s</a:t>
            </a:r>
            <a:r>
              <a:rPr lang="en-US" sz="2200" dirty="0">
                <a:latin typeface="+mj-lt"/>
              </a:rPr>
              <a:t>: Always-on sensors, biometric data, real-time everything</a:t>
            </a:r>
          </a:p>
          <a:p>
            <a:pPr>
              <a:spcBef>
                <a:spcPts val="1600"/>
              </a:spcBef>
            </a:pPr>
            <a:endParaRPr lang="en-US" sz="2200" dirty="0">
              <a:latin typeface="+mj-lt"/>
            </a:endParaRPr>
          </a:p>
          <a:p>
            <a:pPr marL="0" indent="0">
              <a:spcBef>
                <a:spcPts val="2200"/>
              </a:spcBef>
              <a:buNone/>
            </a:pPr>
            <a:r>
              <a:rPr lang="en-US" sz="1800" dirty="0"/>
              <a:t>"Metadata absolutely tells you everything about somebody's life. If you have enough metadata you don't really need content." - </a:t>
            </a:r>
            <a:r>
              <a:rPr lang="en-US" sz="1800" i="1" dirty="0"/>
              <a:t>Former NSA General Counsel Stewart Baker</a:t>
            </a:r>
            <a:endParaRPr lang="en-US" sz="1800" dirty="0"/>
          </a:p>
          <a:p>
            <a:endParaRPr lang="en-US" dirty="0"/>
          </a:p>
        </p:txBody>
      </p:sp>
    </p:spTree>
    <p:extLst>
      <p:ext uri="{BB962C8B-B14F-4D97-AF65-F5344CB8AC3E}">
        <p14:creationId xmlns:p14="http://schemas.microsoft.com/office/powerpoint/2010/main" val="39207981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background with white dots&#10;&#10;AI-generated content may be incorrect.">
            <a:extLst>
              <a:ext uri="{FF2B5EF4-FFF2-40B4-BE49-F238E27FC236}">
                <a16:creationId xmlns:a16="http://schemas.microsoft.com/office/drawing/2014/main" id="{6BF70D56-C5DE-33FA-1C1C-56A9A0DA8655}"/>
              </a:ext>
            </a:extLst>
          </p:cNvPr>
          <p:cNvPicPr>
            <a:picLocks noChangeAspect="1"/>
          </p:cNvPicPr>
          <p:nvPr/>
        </p:nvPicPr>
        <p:blipFill>
          <a:blip r:embed="rId3">
            <a:alphaModFix amt="50000"/>
          </a:blip>
          <a:stretch>
            <a:fillRect/>
          </a:stretch>
        </p:blipFill>
        <p:spPr>
          <a:xfrm>
            <a:off x="0" y="-278981"/>
            <a:ext cx="12202154" cy="8134769"/>
          </a:xfrm>
          <a:prstGeom prst="rect">
            <a:avLst/>
          </a:prstGeom>
        </p:spPr>
      </p:pic>
      <p:grpSp>
        <p:nvGrpSpPr>
          <p:cNvPr id="7" name="Group 6">
            <a:extLst>
              <a:ext uri="{FF2B5EF4-FFF2-40B4-BE49-F238E27FC236}">
                <a16:creationId xmlns:a16="http://schemas.microsoft.com/office/drawing/2014/main" id="{6EDEC99E-964F-B684-1A6D-5CF5772A620A}"/>
              </a:ext>
            </a:extLst>
          </p:cNvPr>
          <p:cNvGrpSpPr/>
          <p:nvPr/>
        </p:nvGrpSpPr>
        <p:grpSpPr>
          <a:xfrm>
            <a:off x="0" y="543376"/>
            <a:ext cx="12202154" cy="986445"/>
            <a:chOff x="0" y="543376"/>
            <a:chExt cx="12202154" cy="986445"/>
          </a:xfrm>
        </p:grpSpPr>
        <p:sp>
          <p:nvSpPr>
            <p:cNvPr id="8" name="Rectangle 7">
              <a:extLst>
                <a:ext uri="{FF2B5EF4-FFF2-40B4-BE49-F238E27FC236}">
                  <a16:creationId xmlns:a16="http://schemas.microsoft.com/office/drawing/2014/main" id="{0FA337F3-84FD-2E63-CD48-E97418DF07E1}"/>
                </a:ext>
              </a:extLst>
            </p:cNvPr>
            <p:cNvSpPr/>
            <p:nvPr/>
          </p:nvSpPr>
          <p:spPr>
            <a:xfrm>
              <a:off x="0" y="632604"/>
              <a:ext cx="12192000" cy="8108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cxnSp>
          <p:nvCxnSpPr>
            <p:cNvPr id="10" name="Straight Connector 9">
              <a:extLst>
                <a:ext uri="{FF2B5EF4-FFF2-40B4-BE49-F238E27FC236}">
                  <a16:creationId xmlns:a16="http://schemas.microsoft.com/office/drawing/2014/main" id="{0DA5D197-B62A-DC98-9927-35F84764557B}"/>
                </a:ext>
              </a:extLst>
            </p:cNvPr>
            <p:cNvCxnSpPr/>
            <p:nvPr/>
          </p:nvCxnSpPr>
          <p:spPr>
            <a:xfrm>
              <a:off x="0" y="543376"/>
              <a:ext cx="12202154" cy="0"/>
            </a:xfrm>
            <a:prstGeom prst="line">
              <a:avLst/>
            </a:prstGeom>
            <a:ln w="3175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EFFBA105-EF39-3F25-C4F8-B79D7EB08910}"/>
                </a:ext>
              </a:extLst>
            </p:cNvPr>
            <p:cNvCxnSpPr/>
            <p:nvPr/>
          </p:nvCxnSpPr>
          <p:spPr>
            <a:xfrm>
              <a:off x="0" y="1529821"/>
              <a:ext cx="12202154" cy="0"/>
            </a:xfrm>
            <a:prstGeom prst="line">
              <a:avLst/>
            </a:prstGeom>
            <a:ln w="31750">
              <a:solidFill>
                <a:schemeClr val="bg1"/>
              </a:solidFill>
            </a:ln>
          </p:spPr>
          <p:style>
            <a:lnRef idx="2">
              <a:schemeClr val="accent1"/>
            </a:lnRef>
            <a:fillRef idx="0">
              <a:schemeClr val="accent1"/>
            </a:fillRef>
            <a:effectRef idx="1">
              <a:schemeClr val="accent1"/>
            </a:effectRef>
            <a:fontRef idx="minor">
              <a:schemeClr val="tx1"/>
            </a:fontRef>
          </p:style>
        </p:cxnSp>
      </p:grpSp>
      <p:sp>
        <p:nvSpPr>
          <p:cNvPr id="2" name="Title 1">
            <a:extLst>
              <a:ext uri="{FF2B5EF4-FFF2-40B4-BE49-F238E27FC236}">
                <a16:creationId xmlns:a16="http://schemas.microsoft.com/office/drawing/2014/main" id="{483CA9E1-EDC5-BD47-CF91-3736DF57AC8B}"/>
              </a:ext>
            </a:extLst>
          </p:cNvPr>
          <p:cNvSpPr>
            <a:spLocks noGrp="1"/>
          </p:cNvSpPr>
          <p:nvPr>
            <p:ph type="title"/>
          </p:nvPr>
        </p:nvSpPr>
        <p:spPr>
          <a:xfrm>
            <a:off x="838200" y="404881"/>
            <a:ext cx="10515600" cy="1325563"/>
          </a:xfrm>
        </p:spPr>
        <p:txBody>
          <a:bodyPr>
            <a:normAutofit/>
          </a:bodyPr>
          <a:lstStyle/>
          <a:p>
            <a:r>
              <a:rPr lang="en-US" sz="4000" b="1" dirty="0"/>
              <a:t>The Observability Paradox</a:t>
            </a:r>
            <a:endParaRPr lang="en-US" sz="4000" dirty="0"/>
          </a:p>
        </p:txBody>
      </p:sp>
      <p:sp>
        <p:nvSpPr>
          <p:cNvPr id="6" name="TextBox 5">
            <a:extLst>
              <a:ext uri="{FF2B5EF4-FFF2-40B4-BE49-F238E27FC236}">
                <a16:creationId xmlns:a16="http://schemas.microsoft.com/office/drawing/2014/main" id="{0DEC0DC4-A632-FE89-B701-448C9D05A809}"/>
              </a:ext>
            </a:extLst>
          </p:cNvPr>
          <p:cNvSpPr txBox="1"/>
          <p:nvPr/>
        </p:nvSpPr>
        <p:spPr>
          <a:xfrm>
            <a:off x="838200" y="5952215"/>
            <a:ext cx="10187152" cy="540660"/>
          </a:xfrm>
          <a:prstGeom prst="rect">
            <a:avLst/>
          </a:prstGeom>
          <a:noFill/>
        </p:spPr>
        <p:txBody>
          <a:bodyPr wrap="square" rtlCol="0">
            <a:noAutofit/>
          </a:bodyPr>
          <a:lstStyle/>
          <a:p>
            <a:r>
              <a:rPr lang="en-US" sz="2200" b="1" dirty="0">
                <a:latin typeface="+mj-lt"/>
              </a:rPr>
              <a:t>Observability = Targeting data</a:t>
            </a:r>
          </a:p>
        </p:txBody>
      </p:sp>
      <p:pic>
        <p:nvPicPr>
          <p:cNvPr id="9" name="Picture 8">
            <a:extLst>
              <a:ext uri="{FF2B5EF4-FFF2-40B4-BE49-F238E27FC236}">
                <a16:creationId xmlns:a16="http://schemas.microsoft.com/office/drawing/2014/main" id="{F21E456E-883A-A85D-D268-0C71B15BFB61}"/>
              </a:ext>
            </a:extLst>
          </p:cNvPr>
          <p:cNvPicPr>
            <a:picLocks noChangeAspect="1"/>
          </p:cNvPicPr>
          <p:nvPr/>
        </p:nvPicPr>
        <p:blipFill>
          <a:blip r:embed="rId4"/>
          <a:stretch>
            <a:fillRect/>
          </a:stretch>
        </p:blipFill>
        <p:spPr>
          <a:xfrm>
            <a:off x="1002301" y="1782792"/>
            <a:ext cx="9858949" cy="4169423"/>
          </a:xfrm>
          <a:prstGeom prst="rect">
            <a:avLst/>
          </a:prstGeom>
        </p:spPr>
      </p:pic>
    </p:spTree>
    <p:extLst>
      <p:ext uri="{BB962C8B-B14F-4D97-AF65-F5344CB8AC3E}">
        <p14:creationId xmlns:p14="http://schemas.microsoft.com/office/powerpoint/2010/main" val="20043416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lack background with white dots&#10;&#10;AI-generated content may be incorrect.">
            <a:extLst>
              <a:ext uri="{FF2B5EF4-FFF2-40B4-BE49-F238E27FC236}">
                <a16:creationId xmlns:a16="http://schemas.microsoft.com/office/drawing/2014/main" id="{C326FC94-136E-945F-322D-1B141C490EB8}"/>
              </a:ext>
            </a:extLst>
          </p:cNvPr>
          <p:cNvPicPr>
            <a:picLocks noChangeAspect="1"/>
          </p:cNvPicPr>
          <p:nvPr/>
        </p:nvPicPr>
        <p:blipFill>
          <a:blip r:embed="rId3">
            <a:alphaModFix amt="50000"/>
          </a:blip>
          <a:stretch>
            <a:fillRect/>
          </a:stretch>
        </p:blipFill>
        <p:spPr>
          <a:xfrm>
            <a:off x="0" y="-278981"/>
            <a:ext cx="12202154" cy="8134769"/>
          </a:xfrm>
          <a:prstGeom prst="rect">
            <a:avLst/>
          </a:prstGeom>
        </p:spPr>
      </p:pic>
      <p:grpSp>
        <p:nvGrpSpPr>
          <p:cNvPr id="11" name="Group 10">
            <a:extLst>
              <a:ext uri="{FF2B5EF4-FFF2-40B4-BE49-F238E27FC236}">
                <a16:creationId xmlns:a16="http://schemas.microsoft.com/office/drawing/2014/main" id="{CFF16E4F-D352-0850-3BC1-29060C9ABC17}"/>
              </a:ext>
            </a:extLst>
          </p:cNvPr>
          <p:cNvGrpSpPr/>
          <p:nvPr/>
        </p:nvGrpSpPr>
        <p:grpSpPr>
          <a:xfrm>
            <a:off x="0" y="543376"/>
            <a:ext cx="12202154" cy="986445"/>
            <a:chOff x="0" y="543376"/>
            <a:chExt cx="12202154" cy="986445"/>
          </a:xfrm>
        </p:grpSpPr>
        <p:sp>
          <p:nvSpPr>
            <p:cNvPr id="7" name="Rectangle 6">
              <a:extLst>
                <a:ext uri="{FF2B5EF4-FFF2-40B4-BE49-F238E27FC236}">
                  <a16:creationId xmlns:a16="http://schemas.microsoft.com/office/drawing/2014/main" id="{C4740468-0CC4-7D19-10CE-D61AC2D07AC9}"/>
                </a:ext>
              </a:extLst>
            </p:cNvPr>
            <p:cNvSpPr/>
            <p:nvPr/>
          </p:nvSpPr>
          <p:spPr>
            <a:xfrm>
              <a:off x="0" y="632604"/>
              <a:ext cx="12192000" cy="8108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cxnSp>
          <p:nvCxnSpPr>
            <p:cNvPr id="9" name="Straight Connector 8">
              <a:extLst>
                <a:ext uri="{FF2B5EF4-FFF2-40B4-BE49-F238E27FC236}">
                  <a16:creationId xmlns:a16="http://schemas.microsoft.com/office/drawing/2014/main" id="{434121AD-B11D-A9A3-9EE6-81AA7A7232CB}"/>
                </a:ext>
              </a:extLst>
            </p:cNvPr>
            <p:cNvCxnSpPr/>
            <p:nvPr/>
          </p:nvCxnSpPr>
          <p:spPr>
            <a:xfrm>
              <a:off x="0" y="543376"/>
              <a:ext cx="12202154" cy="0"/>
            </a:xfrm>
            <a:prstGeom prst="line">
              <a:avLst/>
            </a:prstGeom>
            <a:ln w="3175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01068337-DE3E-5611-91B6-6C534EB4089B}"/>
                </a:ext>
              </a:extLst>
            </p:cNvPr>
            <p:cNvCxnSpPr/>
            <p:nvPr/>
          </p:nvCxnSpPr>
          <p:spPr>
            <a:xfrm>
              <a:off x="0" y="1529821"/>
              <a:ext cx="12202154" cy="0"/>
            </a:xfrm>
            <a:prstGeom prst="line">
              <a:avLst/>
            </a:prstGeom>
            <a:ln w="31750">
              <a:solidFill>
                <a:schemeClr val="bg1"/>
              </a:solidFill>
            </a:ln>
          </p:spPr>
          <p:style>
            <a:lnRef idx="2">
              <a:schemeClr val="accent1"/>
            </a:lnRef>
            <a:fillRef idx="0">
              <a:schemeClr val="accent1"/>
            </a:fillRef>
            <a:effectRef idx="1">
              <a:schemeClr val="accent1"/>
            </a:effectRef>
            <a:fontRef idx="minor">
              <a:schemeClr val="tx1"/>
            </a:fontRef>
          </p:style>
        </p:cxnSp>
      </p:grpSp>
      <p:sp>
        <p:nvSpPr>
          <p:cNvPr id="2" name="Title 1">
            <a:extLst>
              <a:ext uri="{FF2B5EF4-FFF2-40B4-BE49-F238E27FC236}">
                <a16:creationId xmlns:a16="http://schemas.microsoft.com/office/drawing/2014/main" id="{60BD0F94-2047-9D53-2C0C-A649AC9E36B7}"/>
              </a:ext>
            </a:extLst>
          </p:cNvPr>
          <p:cNvSpPr>
            <a:spLocks noGrp="1"/>
          </p:cNvSpPr>
          <p:nvPr>
            <p:ph type="title"/>
          </p:nvPr>
        </p:nvSpPr>
        <p:spPr>
          <a:xfrm>
            <a:off x="838200" y="421780"/>
            <a:ext cx="10515600" cy="1325563"/>
          </a:xfrm>
        </p:spPr>
        <p:txBody>
          <a:bodyPr>
            <a:normAutofit/>
          </a:bodyPr>
          <a:lstStyle/>
          <a:p>
            <a:r>
              <a:rPr lang="en-US" sz="4000" b="1" dirty="0"/>
              <a:t>AI Weaponizes Metadata</a:t>
            </a:r>
          </a:p>
        </p:txBody>
      </p:sp>
      <p:sp>
        <p:nvSpPr>
          <p:cNvPr id="3" name="Content Placeholder 2">
            <a:extLst>
              <a:ext uri="{FF2B5EF4-FFF2-40B4-BE49-F238E27FC236}">
                <a16:creationId xmlns:a16="http://schemas.microsoft.com/office/drawing/2014/main" id="{AA8A5AA0-E0BE-47EC-68CB-75FEDD3CF660}"/>
              </a:ext>
            </a:extLst>
          </p:cNvPr>
          <p:cNvSpPr>
            <a:spLocks noGrp="1"/>
          </p:cNvSpPr>
          <p:nvPr>
            <p:ph idx="1"/>
          </p:nvPr>
        </p:nvSpPr>
        <p:spPr>
          <a:xfrm>
            <a:off x="838200" y="2058579"/>
            <a:ext cx="10515600" cy="3955065"/>
          </a:xfrm>
        </p:spPr>
        <p:txBody>
          <a:bodyPr>
            <a:noAutofit/>
          </a:bodyPr>
          <a:lstStyle/>
          <a:p>
            <a:pPr marL="0" indent="0">
              <a:buNone/>
            </a:pPr>
            <a:r>
              <a:rPr lang="en-US" sz="2200" b="1" dirty="0">
                <a:solidFill>
                  <a:srgbClr val="C00000"/>
                </a:solidFill>
                <a:latin typeface="+mj-lt"/>
              </a:rPr>
              <a:t>Before AI</a:t>
            </a:r>
            <a:r>
              <a:rPr lang="en-US" sz="2200" dirty="0">
                <a:solidFill>
                  <a:srgbClr val="C00000"/>
                </a:solidFill>
                <a:latin typeface="+mj-lt"/>
              </a:rPr>
              <a:t>: </a:t>
            </a:r>
            <a:r>
              <a:rPr lang="en-US" sz="2200" dirty="0">
                <a:latin typeface="+mj-lt"/>
              </a:rPr>
              <a:t>Metadata analysis required nation-state resources and expertise</a:t>
            </a:r>
          </a:p>
          <a:p>
            <a:pPr marL="0" indent="0">
              <a:buNone/>
            </a:pPr>
            <a:r>
              <a:rPr lang="en-US" sz="2200" b="1" dirty="0">
                <a:solidFill>
                  <a:srgbClr val="C00000"/>
                </a:solidFill>
              </a:rPr>
              <a:t>Since AI</a:t>
            </a:r>
            <a:r>
              <a:rPr lang="en-US" sz="2200" dirty="0">
                <a:solidFill>
                  <a:srgbClr val="C00000"/>
                </a:solidFill>
              </a:rPr>
              <a:t>: </a:t>
            </a:r>
            <a:r>
              <a:rPr lang="en-US" altLang="en-US" sz="2200" dirty="0">
                <a:solidFill>
                  <a:srgbClr val="000000"/>
                </a:solidFill>
              </a:rPr>
              <a:t>Any adversary can access resources for real-time targeting at unprecedented scale, scope, and precision</a:t>
            </a:r>
            <a:endParaRPr lang="en-US" sz="2200" dirty="0">
              <a:latin typeface="+mj-lt"/>
            </a:endParaRPr>
          </a:p>
          <a:p>
            <a:pPr marL="0" indent="0">
              <a:spcBef>
                <a:spcPts val="2200"/>
              </a:spcBef>
              <a:buNone/>
            </a:pPr>
            <a:r>
              <a:rPr lang="en-US" sz="2200" b="1" dirty="0">
                <a:solidFill>
                  <a:srgbClr val="C00000"/>
                </a:solidFill>
                <a:latin typeface="+mj-lt"/>
              </a:rPr>
              <a:t>Real-World Examples (Open Source Reporting)</a:t>
            </a:r>
            <a:r>
              <a:rPr lang="en-US" sz="2200" dirty="0">
                <a:solidFill>
                  <a:srgbClr val="C00000"/>
                </a:solidFill>
                <a:latin typeface="+mj-lt"/>
              </a:rPr>
              <a:t>:</a:t>
            </a:r>
          </a:p>
          <a:p>
            <a:r>
              <a:rPr lang="en-US" sz="2200" b="1" dirty="0">
                <a:latin typeface="+mj-lt"/>
              </a:rPr>
              <a:t>Senior IRGC commander (2020)</a:t>
            </a:r>
            <a:r>
              <a:rPr lang="en-US" sz="2200" dirty="0">
                <a:latin typeface="+mj-lt"/>
              </a:rPr>
              <a:t>: Tracked through cellular metadata → drone strike</a:t>
            </a:r>
          </a:p>
          <a:p>
            <a:r>
              <a:rPr lang="en-US" sz="2200" b="1" dirty="0">
                <a:latin typeface="+mj-lt"/>
              </a:rPr>
              <a:t>Ukrainian Officers (2022-present)</a:t>
            </a:r>
            <a:r>
              <a:rPr lang="en-US" sz="2200" dirty="0">
                <a:latin typeface="+mj-lt"/>
              </a:rPr>
              <a:t>: Russian forces hunting commanders through device signatures</a:t>
            </a:r>
          </a:p>
          <a:p>
            <a:r>
              <a:rPr lang="en-US" sz="2200" b="1" dirty="0">
                <a:latin typeface="+mj-lt"/>
              </a:rPr>
              <a:t>Mexican Cartels (2023)</a:t>
            </a:r>
            <a:r>
              <a:rPr lang="en-US" sz="2200" dirty="0">
                <a:latin typeface="+mj-lt"/>
              </a:rPr>
              <a:t>: Using SS7 access for real-time personal geolocation</a:t>
            </a:r>
          </a:p>
          <a:p>
            <a:pPr marL="0" indent="0">
              <a:spcBef>
                <a:spcPts val="2200"/>
              </a:spcBef>
              <a:buNone/>
            </a:pPr>
            <a:r>
              <a:rPr lang="en-US" sz="2200" b="1" dirty="0">
                <a:solidFill>
                  <a:srgbClr val="C00000"/>
                </a:solidFill>
                <a:latin typeface="+mj-lt"/>
              </a:rPr>
              <a:t>The Transformation</a:t>
            </a:r>
            <a:r>
              <a:rPr lang="en-US" sz="2200" dirty="0">
                <a:solidFill>
                  <a:srgbClr val="C00000"/>
                </a:solidFill>
                <a:latin typeface="+mj-lt"/>
              </a:rPr>
              <a:t>: </a:t>
            </a:r>
            <a:r>
              <a:rPr lang="en-US" sz="2200" dirty="0">
                <a:latin typeface="+mj-lt"/>
              </a:rPr>
              <a:t>What killed Soleimani is now accessible to criminal organization</a:t>
            </a:r>
          </a:p>
        </p:txBody>
      </p:sp>
    </p:spTree>
    <p:extLst>
      <p:ext uri="{BB962C8B-B14F-4D97-AF65-F5344CB8AC3E}">
        <p14:creationId xmlns:p14="http://schemas.microsoft.com/office/powerpoint/2010/main" val="19038500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ack background with white dots&#10;&#10;AI-generated content may be incorrect.">
            <a:extLst>
              <a:ext uri="{FF2B5EF4-FFF2-40B4-BE49-F238E27FC236}">
                <a16:creationId xmlns:a16="http://schemas.microsoft.com/office/drawing/2014/main" id="{EB48D02B-2EDE-2742-7DA9-B849B6F7C3F2}"/>
              </a:ext>
            </a:extLst>
          </p:cNvPr>
          <p:cNvPicPr>
            <a:picLocks noChangeAspect="1"/>
          </p:cNvPicPr>
          <p:nvPr/>
        </p:nvPicPr>
        <p:blipFill>
          <a:blip r:embed="rId3">
            <a:alphaModFix amt="50000"/>
          </a:blip>
          <a:stretch>
            <a:fillRect/>
          </a:stretch>
        </p:blipFill>
        <p:spPr>
          <a:xfrm>
            <a:off x="0" y="-278981"/>
            <a:ext cx="12202154" cy="8134769"/>
          </a:xfrm>
          <a:prstGeom prst="rect">
            <a:avLst/>
          </a:prstGeom>
        </p:spPr>
      </p:pic>
      <p:sp>
        <p:nvSpPr>
          <p:cNvPr id="6" name="Rectangle 5">
            <a:extLst>
              <a:ext uri="{FF2B5EF4-FFF2-40B4-BE49-F238E27FC236}">
                <a16:creationId xmlns:a16="http://schemas.microsoft.com/office/drawing/2014/main" id="{504387A9-BC47-B686-0FB8-B15FBAD51FBB}"/>
              </a:ext>
            </a:extLst>
          </p:cNvPr>
          <p:cNvSpPr/>
          <p:nvPr/>
        </p:nvSpPr>
        <p:spPr>
          <a:xfrm>
            <a:off x="0" y="632604"/>
            <a:ext cx="12192000" cy="12724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cxnSp>
        <p:nvCxnSpPr>
          <p:cNvPr id="7" name="Straight Connector 6">
            <a:extLst>
              <a:ext uri="{FF2B5EF4-FFF2-40B4-BE49-F238E27FC236}">
                <a16:creationId xmlns:a16="http://schemas.microsoft.com/office/drawing/2014/main" id="{69D71654-81E8-8847-84F3-810F0761C7C2}"/>
              </a:ext>
            </a:extLst>
          </p:cNvPr>
          <p:cNvCxnSpPr/>
          <p:nvPr/>
        </p:nvCxnSpPr>
        <p:spPr>
          <a:xfrm>
            <a:off x="0" y="543376"/>
            <a:ext cx="12202154" cy="0"/>
          </a:xfrm>
          <a:prstGeom prst="line">
            <a:avLst/>
          </a:prstGeom>
          <a:ln w="3175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7B216197-9FAA-0AC8-EB04-75028458D9A0}"/>
              </a:ext>
            </a:extLst>
          </p:cNvPr>
          <p:cNvCxnSpPr/>
          <p:nvPr/>
        </p:nvCxnSpPr>
        <p:spPr>
          <a:xfrm>
            <a:off x="0" y="1987022"/>
            <a:ext cx="12202154" cy="0"/>
          </a:xfrm>
          <a:prstGeom prst="line">
            <a:avLst/>
          </a:prstGeom>
          <a:ln w="31750">
            <a:solidFill>
              <a:schemeClr val="bg1"/>
            </a:solidFill>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0567D126-A2E9-8403-F88E-329BB887EBA2}"/>
              </a:ext>
            </a:extLst>
          </p:cNvPr>
          <p:cNvSpPr>
            <a:spLocks noGrp="1"/>
          </p:cNvSpPr>
          <p:nvPr>
            <p:ph type="title"/>
          </p:nvPr>
        </p:nvSpPr>
        <p:spPr>
          <a:xfrm>
            <a:off x="838200" y="636750"/>
            <a:ext cx="10515600" cy="1325563"/>
          </a:xfrm>
        </p:spPr>
        <p:txBody>
          <a:bodyPr>
            <a:normAutofit/>
          </a:bodyPr>
          <a:lstStyle/>
          <a:p>
            <a:r>
              <a:rPr lang="en-US" sz="4000" b="1" dirty="0"/>
              <a:t>Limitations of Current Doctrine in Dense Networks</a:t>
            </a:r>
            <a:endParaRPr lang="en-US" sz="4000" dirty="0"/>
          </a:p>
        </p:txBody>
      </p:sp>
      <p:sp>
        <p:nvSpPr>
          <p:cNvPr id="3" name="Content Placeholder 2">
            <a:extLst>
              <a:ext uri="{FF2B5EF4-FFF2-40B4-BE49-F238E27FC236}">
                <a16:creationId xmlns:a16="http://schemas.microsoft.com/office/drawing/2014/main" id="{237D00F1-9892-9843-305E-CD910CD61811}"/>
              </a:ext>
            </a:extLst>
          </p:cNvPr>
          <p:cNvSpPr>
            <a:spLocks noGrp="1"/>
          </p:cNvSpPr>
          <p:nvPr>
            <p:ph idx="1"/>
          </p:nvPr>
        </p:nvSpPr>
        <p:spPr>
          <a:xfrm>
            <a:off x="838200" y="2269572"/>
            <a:ext cx="10515600" cy="4351338"/>
          </a:xfrm>
        </p:spPr>
        <p:txBody>
          <a:bodyPr>
            <a:noAutofit/>
          </a:bodyPr>
          <a:lstStyle/>
          <a:p>
            <a:pPr marL="0" indent="0">
              <a:buNone/>
            </a:pPr>
            <a:r>
              <a:rPr lang="en-US" sz="2200" b="1" dirty="0">
                <a:solidFill>
                  <a:srgbClr val="C00000"/>
                </a:solidFill>
                <a:latin typeface="+mj-lt"/>
              </a:rPr>
              <a:t>Zero Trust, SD-WAN and Encryption: </a:t>
            </a:r>
            <a:r>
              <a:rPr lang="en-US" sz="2200" dirty="0">
                <a:latin typeface="+mj-lt"/>
              </a:rPr>
              <a:t>Secure only the content plane</a:t>
            </a:r>
          </a:p>
          <a:p>
            <a:pPr marL="0" indent="0">
              <a:spcBef>
                <a:spcPts val="2200"/>
              </a:spcBef>
              <a:buNone/>
            </a:pPr>
            <a:r>
              <a:rPr lang="en-US" sz="2200" b="1" dirty="0">
                <a:solidFill>
                  <a:srgbClr val="C00000"/>
                </a:solidFill>
                <a:latin typeface="+mj-lt"/>
              </a:rPr>
              <a:t>Traditional LPI/LPD Doctrine</a:t>
            </a:r>
            <a:r>
              <a:rPr lang="en-US" sz="2200" dirty="0">
                <a:solidFill>
                  <a:srgbClr val="C00000"/>
                </a:solidFill>
                <a:latin typeface="+mj-lt"/>
              </a:rPr>
              <a:t>: </a:t>
            </a:r>
            <a:r>
              <a:rPr lang="en-US" sz="2200" dirty="0">
                <a:latin typeface="+mj-lt"/>
              </a:rPr>
              <a:t>Designed for sparse, military-controlled RF environments</a:t>
            </a:r>
          </a:p>
          <a:p>
            <a:pPr marL="0" indent="0">
              <a:spcBef>
                <a:spcPts val="2200"/>
              </a:spcBef>
              <a:buNone/>
            </a:pPr>
            <a:r>
              <a:rPr lang="en-US" sz="2200" b="1" dirty="0">
                <a:solidFill>
                  <a:srgbClr val="C00000"/>
                </a:solidFill>
                <a:latin typeface="+mj-lt"/>
              </a:rPr>
              <a:t>Dense Commercial Reality</a:t>
            </a:r>
            <a:r>
              <a:rPr lang="en-US" sz="2200" dirty="0">
                <a:solidFill>
                  <a:srgbClr val="C00000"/>
                </a:solidFill>
                <a:latin typeface="+mj-lt"/>
              </a:rPr>
              <a:t>:</a:t>
            </a:r>
          </a:p>
          <a:p>
            <a:r>
              <a:rPr lang="en-US" sz="2200" dirty="0">
                <a:latin typeface="+mj-lt"/>
              </a:rPr>
              <a:t>Transmission occurrence meaningless (thousands transmitting constantly)</a:t>
            </a:r>
          </a:p>
          <a:p>
            <a:r>
              <a:rPr lang="en-US" sz="2200" dirty="0">
                <a:latin typeface="+mj-lt"/>
              </a:rPr>
              <a:t>Military forces don't control infrastructure or metadata-generating protocols</a:t>
            </a:r>
          </a:p>
          <a:p>
            <a:r>
              <a:rPr lang="en-US" sz="2200" b="1" i="1" dirty="0">
                <a:latin typeface="+mj-lt"/>
              </a:rPr>
              <a:t>Attribution becomes the vulnerability, not transmission detection</a:t>
            </a:r>
            <a:endParaRPr lang="en-US" sz="2200" i="1" dirty="0">
              <a:latin typeface="+mj-lt"/>
            </a:endParaRPr>
          </a:p>
          <a:p>
            <a:pPr marL="0" indent="0">
              <a:spcBef>
                <a:spcPts val="2200"/>
              </a:spcBef>
              <a:buNone/>
            </a:pPr>
            <a:r>
              <a:rPr lang="en-US" sz="2200" b="1" dirty="0">
                <a:solidFill>
                  <a:srgbClr val="C00000"/>
                </a:solidFill>
                <a:latin typeface="+mj-lt"/>
              </a:rPr>
              <a:t>Current Gap</a:t>
            </a:r>
            <a:r>
              <a:rPr lang="en-US" sz="2200" dirty="0">
                <a:solidFill>
                  <a:srgbClr val="C00000"/>
                </a:solidFill>
                <a:latin typeface="+mj-lt"/>
              </a:rPr>
              <a:t>: </a:t>
            </a:r>
            <a:r>
              <a:rPr lang="en-US" sz="2200" dirty="0">
                <a:latin typeface="+mj-lt"/>
              </a:rPr>
              <a:t>Doctrine assumes we control the air. In LTE/5G, the air belongs to commercial networks like AT&amp;T, Verizon equivalents, Huawei towers</a:t>
            </a:r>
          </a:p>
          <a:p>
            <a:pPr marL="0" indent="0">
              <a:buNone/>
            </a:pPr>
            <a:r>
              <a:rPr lang="en-US" sz="2200" b="1" dirty="0">
                <a:solidFill>
                  <a:srgbClr val="C00000"/>
                </a:solidFill>
                <a:latin typeface="+mj-lt"/>
              </a:rPr>
              <a:t>The Reality</a:t>
            </a:r>
            <a:r>
              <a:rPr lang="en-US" sz="2200" dirty="0">
                <a:solidFill>
                  <a:srgbClr val="C00000"/>
                </a:solidFill>
                <a:latin typeface="+mj-lt"/>
              </a:rPr>
              <a:t>: </a:t>
            </a:r>
            <a:r>
              <a:rPr lang="en-US" sz="2200" dirty="0">
                <a:latin typeface="+mj-lt"/>
              </a:rPr>
              <a:t>Our doctrine still treats metadata as exhaust. The adversary treats it as fuel.</a:t>
            </a:r>
          </a:p>
          <a:p>
            <a:endParaRPr lang="en-US" dirty="0"/>
          </a:p>
        </p:txBody>
      </p:sp>
    </p:spTree>
    <p:extLst>
      <p:ext uri="{BB962C8B-B14F-4D97-AF65-F5344CB8AC3E}">
        <p14:creationId xmlns:p14="http://schemas.microsoft.com/office/powerpoint/2010/main" val="31857823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black and white image of a spray of dust&#10;&#10;AI-generated content may be incorrect.">
            <a:extLst>
              <a:ext uri="{FF2B5EF4-FFF2-40B4-BE49-F238E27FC236}">
                <a16:creationId xmlns:a16="http://schemas.microsoft.com/office/drawing/2014/main" id="{77877484-3EDB-4BC7-AC72-91A0610B9F0E}"/>
              </a:ext>
            </a:extLst>
          </p:cNvPr>
          <p:cNvPicPr>
            <a:picLocks noChangeAspect="1"/>
          </p:cNvPicPr>
          <p:nvPr/>
        </p:nvPicPr>
        <p:blipFill>
          <a:blip r:embed="rId3"/>
          <a:srcRect b="15730"/>
          <a:stretch>
            <a:fillRect/>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EF72090-BBA7-E62F-B1C3-3563037C8EFE}"/>
              </a:ext>
            </a:extLst>
          </p:cNvPr>
          <p:cNvSpPr txBox="1"/>
          <p:nvPr/>
        </p:nvSpPr>
        <p:spPr>
          <a:xfrm>
            <a:off x="523875" y="5317240"/>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600" b="1" i="1" dirty="0">
                <a:solidFill>
                  <a:srgbClr val="C00000"/>
                </a:solidFill>
                <a:latin typeface="+mj-lt"/>
                <a:ea typeface="+mj-ea"/>
                <a:cs typeface="+mj-cs"/>
              </a:rPr>
              <a:t>You can't encrypt your way out of being watched</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07169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ack background with white dots&#10;&#10;AI-generated content may be incorrect.">
            <a:extLst>
              <a:ext uri="{FF2B5EF4-FFF2-40B4-BE49-F238E27FC236}">
                <a16:creationId xmlns:a16="http://schemas.microsoft.com/office/drawing/2014/main" id="{E646EDE2-B5A3-E841-E509-29C310E8A0C2}"/>
              </a:ext>
            </a:extLst>
          </p:cNvPr>
          <p:cNvPicPr>
            <a:picLocks noChangeAspect="1"/>
          </p:cNvPicPr>
          <p:nvPr/>
        </p:nvPicPr>
        <p:blipFill>
          <a:blip r:embed="rId3">
            <a:alphaModFix amt="50000"/>
          </a:blip>
          <a:stretch>
            <a:fillRect/>
          </a:stretch>
        </p:blipFill>
        <p:spPr>
          <a:xfrm>
            <a:off x="0" y="-278981"/>
            <a:ext cx="12202154" cy="8134769"/>
          </a:xfrm>
          <a:prstGeom prst="rect">
            <a:avLst/>
          </a:prstGeom>
        </p:spPr>
      </p:pic>
      <p:sp>
        <p:nvSpPr>
          <p:cNvPr id="10" name="Rectangle 9">
            <a:extLst>
              <a:ext uri="{FF2B5EF4-FFF2-40B4-BE49-F238E27FC236}">
                <a16:creationId xmlns:a16="http://schemas.microsoft.com/office/drawing/2014/main" id="{F4D25B3E-9CE2-9D7C-E354-1892A01FECE7}"/>
              </a:ext>
            </a:extLst>
          </p:cNvPr>
          <p:cNvSpPr/>
          <p:nvPr/>
        </p:nvSpPr>
        <p:spPr>
          <a:xfrm>
            <a:off x="106686" y="2387600"/>
            <a:ext cx="11867600" cy="19862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a:extLst>
              <a:ext uri="{FF2B5EF4-FFF2-40B4-BE49-F238E27FC236}">
                <a16:creationId xmlns:a16="http://schemas.microsoft.com/office/drawing/2014/main" id="{F73F2FDA-846B-8B02-9B0C-6888979C42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2080" y="2429554"/>
            <a:ext cx="8900160" cy="1923733"/>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67F673D5-1B9B-301C-B93E-86CEF038EACB}"/>
              </a:ext>
            </a:extLst>
          </p:cNvPr>
          <p:cNvGrpSpPr/>
          <p:nvPr/>
        </p:nvGrpSpPr>
        <p:grpSpPr>
          <a:xfrm>
            <a:off x="0" y="543376"/>
            <a:ext cx="12202154" cy="986445"/>
            <a:chOff x="0" y="543376"/>
            <a:chExt cx="12202154" cy="986445"/>
          </a:xfrm>
        </p:grpSpPr>
        <p:sp>
          <p:nvSpPr>
            <p:cNvPr id="7" name="Rectangle 6">
              <a:extLst>
                <a:ext uri="{FF2B5EF4-FFF2-40B4-BE49-F238E27FC236}">
                  <a16:creationId xmlns:a16="http://schemas.microsoft.com/office/drawing/2014/main" id="{01A1D069-7FFF-2F7B-28A8-975E73B1E903}"/>
                </a:ext>
              </a:extLst>
            </p:cNvPr>
            <p:cNvSpPr/>
            <p:nvPr/>
          </p:nvSpPr>
          <p:spPr>
            <a:xfrm>
              <a:off x="0" y="632604"/>
              <a:ext cx="12192000" cy="8108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cxnSp>
          <p:nvCxnSpPr>
            <p:cNvPr id="8" name="Straight Connector 7">
              <a:extLst>
                <a:ext uri="{FF2B5EF4-FFF2-40B4-BE49-F238E27FC236}">
                  <a16:creationId xmlns:a16="http://schemas.microsoft.com/office/drawing/2014/main" id="{B59DFA5F-84C4-B546-8DAC-302E5922FAAA}"/>
                </a:ext>
              </a:extLst>
            </p:cNvPr>
            <p:cNvCxnSpPr/>
            <p:nvPr/>
          </p:nvCxnSpPr>
          <p:spPr>
            <a:xfrm>
              <a:off x="0" y="543376"/>
              <a:ext cx="12202154" cy="0"/>
            </a:xfrm>
            <a:prstGeom prst="line">
              <a:avLst/>
            </a:prstGeom>
            <a:ln w="3175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B256E62C-4DD4-F154-5FBE-4BD59A098452}"/>
                </a:ext>
              </a:extLst>
            </p:cNvPr>
            <p:cNvCxnSpPr/>
            <p:nvPr/>
          </p:nvCxnSpPr>
          <p:spPr>
            <a:xfrm>
              <a:off x="0" y="1529821"/>
              <a:ext cx="12202154" cy="0"/>
            </a:xfrm>
            <a:prstGeom prst="line">
              <a:avLst/>
            </a:prstGeom>
            <a:ln w="31750">
              <a:solidFill>
                <a:schemeClr val="bg1"/>
              </a:solidFill>
            </a:ln>
          </p:spPr>
          <p:style>
            <a:lnRef idx="2">
              <a:schemeClr val="accent1"/>
            </a:lnRef>
            <a:fillRef idx="0">
              <a:schemeClr val="accent1"/>
            </a:fillRef>
            <a:effectRef idx="1">
              <a:schemeClr val="accent1"/>
            </a:effectRef>
            <a:fontRef idx="minor">
              <a:schemeClr val="tx1"/>
            </a:fontRef>
          </p:style>
        </p:cxnSp>
      </p:grpSp>
      <p:sp>
        <p:nvSpPr>
          <p:cNvPr id="2" name="Title 1">
            <a:extLst>
              <a:ext uri="{FF2B5EF4-FFF2-40B4-BE49-F238E27FC236}">
                <a16:creationId xmlns:a16="http://schemas.microsoft.com/office/drawing/2014/main" id="{8EAC7430-35CB-BF54-099D-D9CB6AEE2E08}"/>
              </a:ext>
            </a:extLst>
          </p:cNvPr>
          <p:cNvSpPr>
            <a:spLocks noGrp="1"/>
          </p:cNvSpPr>
          <p:nvPr>
            <p:ph type="title"/>
          </p:nvPr>
        </p:nvSpPr>
        <p:spPr>
          <a:xfrm>
            <a:off x="838200" y="385003"/>
            <a:ext cx="10515600" cy="1325563"/>
          </a:xfrm>
        </p:spPr>
        <p:txBody>
          <a:bodyPr>
            <a:normAutofit/>
          </a:bodyPr>
          <a:lstStyle/>
          <a:p>
            <a:r>
              <a:rPr lang="en-US" sz="4000" b="1" dirty="0"/>
              <a:t>StratusX: Meta-Network Above Carriers</a:t>
            </a:r>
            <a:endParaRPr lang="en-US" sz="4000" dirty="0"/>
          </a:p>
        </p:txBody>
      </p:sp>
      <p:sp>
        <p:nvSpPr>
          <p:cNvPr id="3" name="Content Placeholder 2">
            <a:extLst>
              <a:ext uri="{FF2B5EF4-FFF2-40B4-BE49-F238E27FC236}">
                <a16:creationId xmlns:a16="http://schemas.microsoft.com/office/drawing/2014/main" id="{9A20A05D-6E0B-5BF4-37B6-CC789EDFC52E}"/>
              </a:ext>
            </a:extLst>
          </p:cNvPr>
          <p:cNvSpPr>
            <a:spLocks noGrp="1"/>
          </p:cNvSpPr>
          <p:nvPr>
            <p:ph idx="1"/>
          </p:nvPr>
        </p:nvSpPr>
        <p:spPr>
          <a:xfrm>
            <a:off x="838200" y="1665288"/>
            <a:ext cx="10515600" cy="654816"/>
          </a:xfrm>
        </p:spPr>
        <p:txBody>
          <a:bodyPr>
            <a:noAutofit/>
          </a:bodyPr>
          <a:lstStyle/>
          <a:p>
            <a:pPr marL="0" indent="0">
              <a:buNone/>
            </a:pPr>
            <a:r>
              <a:rPr lang="en-US" sz="2200" b="1" dirty="0">
                <a:solidFill>
                  <a:srgbClr val="C00000"/>
                </a:solidFill>
                <a:latin typeface="+mj-lt"/>
              </a:rPr>
              <a:t>Architectural Approach</a:t>
            </a:r>
            <a:r>
              <a:rPr lang="en-US" sz="2200" dirty="0">
                <a:solidFill>
                  <a:srgbClr val="C00000"/>
                </a:solidFill>
                <a:latin typeface="+mj-lt"/>
              </a:rPr>
              <a:t>: </a:t>
            </a:r>
            <a:r>
              <a:rPr lang="en-US" sz="2200" dirty="0">
                <a:latin typeface="+mj-lt"/>
              </a:rPr>
              <a:t>A meta-network that operates above and leverages existing commercial carrier infrastructure</a:t>
            </a:r>
          </a:p>
          <a:p>
            <a:endParaRPr lang="en-US" dirty="0"/>
          </a:p>
        </p:txBody>
      </p:sp>
      <p:sp>
        <p:nvSpPr>
          <p:cNvPr id="5" name="TextBox 4">
            <a:extLst>
              <a:ext uri="{FF2B5EF4-FFF2-40B4-BE49-F238E27FC236}">
                <a16:creationId xmlns:a16="http://schemas.microsoft.com/office/drawing/2014/main" id="{D2FC2DF5-A30C-45DA-3980-FAC9FC437C47}"/>
              </a:ext>
            </a:extLst>
          </p:cNvPr>
          <p:cNvSpPr txBox="1"/>
          <p:nvPr/>
        </p:nvSpPr>
        <p:spPr>
          <a:xfrm>
            <a:off x="838200" y="4462737"/>
            <a:ext cx="10515600" cy="2332753"/>
          </a:xfrm>
          <a:prstGeom prst="rect">
            <a:avLst/>
          </a:prstGeom>
          <a:noFill/>
        </p:spPr>
        <p:txBody>
          <a:bodyPr wrap="square">
            <a:noAutofit/>
          </a:bodyPr>
          <a:lstStyle/>
          <a:p>
            <a:pPr marL="0" indent="0">
              <a:buNone/>
            </a:pPr>
            <a:r>
              <a:rPr lang="en-US" sz="2200" b="1" dirty="0">
                <a:solidFill>
                  <a:srgbClr val="C00000"/>
                </a:solidFill>
                <a:latin typeface="+mj-lt"/>
              </a:rPr>
              <a:t>Core Innovation</a:t>
            </a:r>
            <a:r>
              <a:rPr lang="en-US" sz="2200" dirty="0">
                <a:solidFill>
                  <a:srgbClr val="C00000"/>
                </a:solidFill>
                <a:latin typeface="+mj-lt"/>
              </a:rPr>
              <a:t>: </a:t>
            </a:r>
            <a:r>
              <a:rPr lang="en-US" sz="2200" dirty="0">
                <a:latin typeface="+mj-lt"/>
              </a:rPr>
              <a:t>StratusX assumes the carrier's provisioning role</a:t>
            </a:r>
          </a:p>
          <a:p>
            <a:pPr marL="0" indent="0">
              <a:spcBef>
                <a:spcPts val="1800"/>
              </a:spcBef>
              <a:buNone/>
            </a:pPr>
            <a:r>
              <a:rPr lang="en-US" sz="2200" b="1" dirty="0">
                <a:solidFill>
                  <a:srgbClr val="C00000"/>
                </a:solidFill>
                <a:latin typeface="+mj-lt"/>
              </a:rPr>
              <a:t>Critical Advantage</a:t>
            </a:r>
            <a:r>
              <a:rPr lang="en-US" sz="2200" dirty="0">
                <a:solidFill>
                  <a:srgbClr val="C00000"/>
                </a:solidFill>
                <a:latin typeface="+mj-lt"/>
              </a:rPr>
              <a:t>: </a:t>
            </a:r>
            <a:r>
              <a:rPr lang="en-US" sz="2200" b="1" dirty="0">
                <a:latin typeface="+mj-lt"/>
              </a:rPr>
              <a:t>Independent of carrier integration - operates indistinguishably from normal traffic within their frameworks</a:t>
            </a:r>
            <a:r>
              <a:rPr lang="en-US" sz="2200" dirty="0">
                <a:latin typeface="+mj-lt"/>
              </a:rPr>
              <a:t> </a:t>
            </a:r>
          </a:p>
          <a:p>
            <a:pPr marL="0" indent="0">
              <a:spcBef>
                <a:spcPts val="1800"/>
              </a:spcBef>
              <a:buNone/>
            </a:pPr>
            <a:r>
              <a:rPr lang="en-US" sz="2200" b="1" dirty="0">
                <a:solidFill>
                  <a:srgbClr val="C00000"/>
                </a:solidFill>
                <a:latin typeface="+mj-lt"/>
              </a:rPr>
              <a:t>Result</a:t>
            </a:r>
            <a:r>
              <a:rPr lang="en-US" sz="2200" dirty="0">
                <a:solidFill>
                  <a:srgbClr val="C00000"/>
                </a:solidFill>
                <a:latin typeface="+mj-lt"/>
              </a:rPr>
              <a:t>: </a:t>
            </a:r>
            <a:r>
              <a:rPr lang="en-US" sz="2200" dirty="0">
                <a:latin typeface="+mj-lt"/>
              </a:rPr>
              <a:t>A global military meta-network using commercial infrastructure without particular relationships or dependencies </a:t>
            </a:r>
          </a:p>
        </p:txBody>
      </p:sp>
    </p:spTree>
    <p:extLst>
      <p:ext uri="{BB962C8B-B14F-4D97-AF65-F5344CB8AC3E}">
        <p14:creationId xmlns:p14="http://schemas.microsoft.com/office/powerpoint/2010/main" val="19546501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ack background with white dots&#10;&#10;AI-generated content may be incorrect.">
            <a:extLst>
              <a:ext uri="{FF2B5EF4-FFF2-40B4-BE49-F238E27FC236}">
                <a16:creationId xmlns:a16="http://schemas.microsoft.com/office/drawing/2014/main" id="{0A0B32DB-B47B-E810-5B93-0C8B904D57BA}"/>
              </a:ext>
            </a:extLst>
          </p:cNvPr>
          <p:cNvPicPr>
            <a:picLocks noChangeAspect="1"/>
          </p:cNvPicPr>
          <p:nvPr/>
        </p:nvPicPr>
        <p:blipFill>
          <a:blip r:embed="rId3">
            <a:alphaModFix amt="50000"/>
          </a:blip>
          <a:stretch>
            <a:fillRect/>
          </a:stretch>
        </p:blipFill>
        <p:spPr>
          <a:xfrm>
            <a:off x="0" y="-278981"/>
            <a:ext cx="12202154" cy="8134769"/>
          </a:xfrm>
          <a:prstGeom prst="rect">
            <a:avLst/>
          </a:prstGeom>
        </p:spPr>
      </p:pic>
      <p:grpSp>
        <p:nvGrpSpPr>
          <p:cNvPr id="5" name="Group 4">
            <a:extLst>
              <a:ext uri="{FF2B5EF4-FFF2-40B4-BE49-F238E27FC236}">
                <a16:creationId xmlns:a16="http://schemas.microsoft.com/office/drawing/2014/main" id="{03EE89E6-F4BB-4F50-74DE-8008C4D678D9}"/>
              </a:ext>
            </a:extLst>
          </p:cNvPr>
          <p:cNvGrpSpPr/>
          <p:nvPr/>
        </p:nvGrpSpPr>
        <p:grpSpPr>
          <a:xfrm>
            <a:off x="0" y="543376"/>
            <a:ext cx="12202154" cy="986445"/>
            <a:chOff x="0" y="543376"/>
            <a:chExt cx="12202154" cy="986445"/>
          </a:xfrm>
        </p:grpSpPr>
        <p:sp>
          <p:nvSpPr>
            <p:cNvPr id="6" name="Rectangle 5">
              <a:extLst>
                <a:ext uri="{FF2B5EF4-FFF2-40B4-BE49-F238E27FC236}">
                  <a16:creationId xmlns:a16="http://schemas.microsoft.com/office/drawing/2014/main" id="{BE01752E-1462-0231-08D7-B6EEFE9829F9}"/>
                </a:ext>
              </a:extLst>
            </p:cNvPr>
            <p:cNvSpPr/>
            <p:nvPr/>
          </p:nvSpPr>
          <p:spPr>
            <a:xfrm>
              <a:off x="0" y="632604"/>
              <a:ext cx="12192000" cy="8108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cxnSp>
          <p:nvCxnSpPr>
            <p:cNvPr id="7" name="Straight Connector 6">
              <a:extLst>
                <a:ext uri="{FF2B5EF4-FFF2-40B4-BE49-F238E27FC236}">
                  <a16:creationId xmlns:a16="http://schemas.microsoft.com/office/drawing/2014/main" id="{391EDC8A-39FD-FB04-5597-8C0A807070F9}"/>
                </a:ext>
              </a:extLst>
            </p:cNvPr>
            <p:cNvCxnSpPr/>
            <p:nvPr/>
          </p:nvCxnSpPr>
          <p:spPr>
            <a:xfrm>
              <a:off x="0" y="543376"/>
              <a:ext cx="12202154" cy="0"/>
            </a:xfrm>
            <a:prstGeom prst="line">
              <a:avLst/>
            </a:prstGeom>
            <a:ln w="3175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6329AF3A-69A9-B660-D919-D41CDB3FB1B2}"/>
                </a:ext>
              </a:extLst>
            </p:cNvPr>
            <p:cNvCxnSpPr/>
            <p:nvPr/>
          </p:nvCxnSpPr>
          <p:spPr>
            <a:xfrm>
              <a:off x="0" y="1529821"/>
              <a:ext cx="12202154" cy="0"/>
            </a:xfrm>
            <a:prstGeom prst="line">
              <a:avLst/>
            </a:prstGeom>
            <a:ln w="31750">
              <a:solidFill>
                <a:schemeClr val="bg1"/>
              </a:solidFill>
            </a:ln>
          </p:spPr>
          <p:style>
            <a:lnRef idx="2">
              <a:schemeClr val="accent1"/>
            </a:lnRef>
            <a:fillRef idx="0">
              <a:schemeClr val="accent1"/>
            </a:fillRef>
            <a:effectRef idx="1">
              <a:schemeClr val="accent1"/>
            </a:effectRef>
            <a:fontRef idx="minor">
              <a:schemeClr val="tx1"/>
            </a:fontRef>
          </p:style>
        </p:cxnSp>
      </p:grpSp>
      <p:sp>
        <p:nvSpPr>
          <p:cNvPr id="2" name="Title 1">
            <a:extLst>
              <a:ext uri="{FF2B5EF4-FFF2-40B4-BE49-F238E27FC236}">
                <a16:creationId xmlns:a16="http://schemas.microsoft.com/office/drawing/2014/main" id="{42CDC246-2DC2-5591-1512-916B24CB922F}"/>
              </a:ext>
            </a:extLst>
          </p:cNvPr>
          <p:cNvSpPr>
            <a:spLocks noGrp="1"/>
          </p:cNvSpPr>
          <p:nvPr>
            <p:ph type="title"/>
          </p:nvPr>
        </p:nvSpPr>
        <p:spPr>
          <a:xfrm>
            <a:off x="838200" y="404881"/>
            <a:ext cx="10515600" cy="1325563"/>
          </a:xfrm>
        </p:spPr>
        <p:txBody>
          <a:bodyPr/>
          <a:lstStyle/>
          <a:p>
            <a:r>
              <a:rPr lang="en-US" sz="4000" b="1" dirty="0"/>
              <a:t>Portable Identity-Mediating Gateway</a:t>
            </a:r>
          </a:p>
        </p:txBody>
      </p:sp>
      <p:sp>
        <p:nvSpPr>
          <p:cNvPr id="3" name="Content Placeholder 2">
            <a:extLst>
              <a:ext uri="{FF2B5EF4-FFF2-40B4-BE49-F238E27FC236}">
                <a16:creationId xmlns:a16="http://schemas.microsoft.com/office/drawing/2014/main" id="{FD9CD45D-31C6-8A0A-95E4-6863156DAD0F}"/>
              </a:ext>
            </a:extLst>
          </p:cNvPr>
          <p:cNvSpPr>
            <a:spLocks noGrp="1"/>
          </p:cNvSpPr>
          <p:nvPr>
            <p:ph idx="1"/>
          </p:nvPr>
        </p:nvSpPr>
        <p:spPr>
          <a:xfrm>
            <a:off x="838200" y="1825625"/>
            <a:ext cx="10515600" cy="2570206"/>
          </a:xfrm>
        </p:spPr>
        <p:txBody>
          <a:bodyPr>
            <a:normAutofit fontScale="92500" lnSpcReduction="10000"/>
          </a:bodyPr>
          <a:lstStyle/>
          <a:p>
            <a:r>
              <a:rPr lang="en-US" sz="2400" dirty="0">
                <a:latin typeface="+mj-lt"/>
              </a:rPr>
              <a:t>Functions as </a:t>
            </a:r>
            <a:r>
              <a:rPr lang="en-US" sz="2400" b="1" dirty="0">
                <a:latin typeface="+mj-lt"/>
              </a:rPr>
              <a:t>gateway, router, and Wi-Fi access point in one device</a:t>
            </a:r>
            <a:endParaRPr lang="en-US" sz="2400" dirty="0">
              <a:latin typeface="+mj-lt"/>
            </a:endParaRPr>
          </a:p>
          <a:p>
            <a:r>
              <a:rPr lang="en-US" sz="2400" dirty="0">
                <a:latin typeface="+mj-lt"/>
              </a:rPr>
              <a:t>End-user devices connect locally over Wi-Fi/Ethernet - never directly to the carrier</a:t>
            </a:r>
          </a:p>
          <a:p>
            <a:r>
              <a:rPr lang="en-US" sz="2400" b="1" dirty="0">
                <a:latin typeface="+mj-lt"/>
              </a:rPr>
              <a:t>All carrier authentication proxied</a:t>
            </a:r>
            <a:r>
              <a:rPr lang="en-US" sz="2400" dirty="0">
                <a:latin typeface="+mj-lt"/>
              </a:rPr>
              <a:t> via remote SIM banks under secure custody</a:t>
            </a:r>
          </a:p>
          <a:p>
            <a:r>
              <a:rPr lang="en-US" sz="2400" b="1" dirty="0">
                <a:latin typeface="+mj-lt"/>
              </a:rPr>
              <a:t>IMSI / ICCID / IMEI rotated</a:t>
            </a:r>
            <a:r>
              <a:rPr lang="en-US" sz="2400" dirty="0">
                <a:latin typeface="+mj-lt"/>
              </a:rPr>
              <a:t> before any exposure to the network</a:t>
            </a:r>
          </a:p>
          <a:p>
            <a:r>
              <a:rPr lang="en-US" sz="2400" b="1" dirty="0">
                <a:latin typeface="+mj-lt"/>
              </a:rPr>
              <a:t>DNS and traffic proxying</a:t>
            </a:r>
            <a:r>
              <a:rPr lang="en-US" sz="2400" dirty="0">
                <a:latin typeface="+mj-lt"/>
              </a:rPr>
              <a:t> enforce metadata camouflage</a:t>
            </a:r>
          </a:p>
          <a:p>
            <a:pPr marL="0" indent="0">
              <a:spcBef>
                <a:spcPts val="2200"/>
              </a:spcBef>
              <a:buNone/>
            </a:pPr>
            <a:r>
              <a:rPr lang="en-US" sz="1900" i="1" dirty="0"/>
              <a:t>Net effect: Carrier sees managed, ephemeral identities rather than persistent device fingerprints</a:t>
            </a:r>
          </a:p>
        </p:txBody>
      </p:sp>
    </p:spTree>
    <p:extLst>
      <p:ext uri="{BB962C8B-B14F-4D97-AF65-F5344CB8AC3E}">
        <p14:creationId xmlns:p14="http://schemas.microsoft.com/office/powerpoint/2010/main" val="12798126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37522BE-6B77-88FF-EC9F-5A3387251DDE}"/>
              </a:ext>
            </a:extLst>
          </p:cNvPr>
          <p:cNvSpPr/>
          <p:nvPr/>
        </p:nvSpPr>
        <p:spPr>
          <a:xfrm>
            <a:off x="-8141" y="0"/>
            <a:ext cx="5706576" cy="6858000"/>
          </a:xfrm>
          <a:prstGeom prst="rect">
            <a:avLst/>
          </a:prstGeom>
          <a:blipFill dpi="0" rotWithShape="1">
            <a:blip r:embed="rId3"/>
            <a:srcRect/>
            <a:tile tx="0" ty="0" sx="100000" sy="100000" flip="none" algn="tl"/>
          </a:blipFill>
          <a:ln>
            <a:noFill/>
          </a:ln>
          <a:effectLst>
            <a:glow>
              <a:schemeClr val="accent1"/>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0B823A3-BCB0-C6C7-70AB-BD66FAD56C4C}"/>
              </a:ext>
            </a:extLst>
          </p:cNvPr>
          <p:cNvSpPr/>
          <p:nvPr/>
        </p:nvSpPr>
        <p:spPr>
          <a:xfrm rot="10800000">
            <a:off x="6623877" y="442188"/>
            <a:ext cx="4592063" cy="1069264"/>
          </a:xfrm>
          <a:custGeom>
            <a:avLst/>
            <a:gdLst>
              <a:gd name="connsiteX0" fmla="*/ 0 w 4592063"/>
              <a:gd name="connsiteY0" fmla="*/ 0 h 1069264"/>
              <a:gd name="connsiteX1" fmla="*/ 4592063 w 4592063"/>
              <a:gd name="connsiteY1" fmla="*/ 0 h 1069264"/>
              <a:gd name="connsiteX2" fmla="*/ 4592063 w 4592063"/>
              <a:gd name="connsiteY2" fmla="*/ 1069264 h 1069264"/>
              <a:gd name="connsiteX3" fmla="*/ 0 w 4592063"/>
              <a:gd name="connsiteY3" fmla="*/ 1069264 h 1069264"/>
              <a:gd name="connsiteX4" fmla="*/ 0 w 4592063"/>
              <a:gd name="connsiteY4" fmla="*/ 0 h 1069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2063" h="1069264">
                <a:moveTo>
                  <a:pt x="0" y="0"/>
                </a:moveTo>
                <a:lnTo>
                  <a:pt x="4592063" y="0"/>
                </a:lnTo>
                <a:lnTo>
                  <a:pt x="4592063" y="1069264"/>
                </a:lnTo>
                <a:lnTo>
                  <a:pt x="0" y="1069264"/>
                </a:lnTo>
                <a:lnTo>
                  <a:pt x="0" y="0"/>
                </a:lnTo>
                <a:close/>
              </a:path>
            </a:pathLst>
          </a:custGeom>
          <a:solidFill>
            <a:schemeClr val="tx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3792" tIns="113792" rIns="113792" bIns="605654" numCol="1" spcCol="1270" anchor="ctr" anchorCtr="0">
            <a:noAutofit/>
          </a:bodyPr>
          <a:lstStyle/>
          <a:p>
            <a:pPr marL="0" lvl="0" indent="0" algn="ctr" defTabSz="711200">
              <a:lnSpc>
                <a:spcPct val="90000"/>
              </a:lnSpc>
              <a:spcBef>
                <a:spcPct val="0"/>
              </a:spcBef>
              <a:spcAft>
                <a:spcPct val="35000"/>
              </a:spcAft>
              <a:buNone/>
            </a:pPr>
            <a:endParaRPr lang="en-US" sz="1600" kern="1200" dirty="0"/>
          </a:p>
        </p:txBody>
      </p:sp>
      <p:sp>
        <p:nvSpPr>
          <p:cNvPr id="23" name="Freeform: Shape 22">
            <a:extLst>
              <a:ext uri="{FF2B5EF4-FFF2-40B4-BE49-F238E27FC236}">
                <a16:creationId xmlns:a16="http://schemas.microsoft.com/office/drawing/2014/main" id="{84E1043E-F044-B232-8161-7D585C28D78C}"/>
              </a:ext>
            </a:extLst>
          </p:cNvPr>
          <p:cNvSpPr/>
          <p:nvPr/>
        </p:nvSpPr>
        <p:spPr>
          <a:xfrm rot="10800000">
            <a:off x="6623877" y="1495414"/>
            <a:ext cx="4592064" cy="1644528"/>
          </a:xfrm>
          <a:custGeom>
            <a:avLst/>
            <a:gdLst>
              <a:gd name="connsiteX0" fmla="*/ 0 w 4592063"/>
              <a:gd name="connsiteY0" fmla="*/ 575963 h 1644528"/>
              <a:gd name="connsiteX1" fmla="*/ 2090466 w 4592063"/>
              <a:gd name="connsiteY1" fmla="*/ 575963 h 1644528"/>
              <a:gd name="connsiteX2" fmla="*/ 2090466 w 4592063"/>
              <a:gd name="connsiteY2" fmla="*/ 411132 h 1644528"/>
              <a:gd name="connsiteX3" fmla="*/ 1884900 w 4592063"/>
              <a:gd name="connsiteY3" fmla="*/ 411132 h 1644528"/>
              <a:gd name="connsiteX4" fmla="*/ 2296032 w 4592063"/>
              <a:gd name="connsiteY4" fmla="*/ 0 h 1644528"/>
              <a:gd name="connsiteX5" fmla="*/ 2707164 w 4592063"/>
              <a:gd name="connsiteY5" fmla="*/ 411132 h 1644528"/>
              <a:gd name="connsiteX6" fmla="*/ 2501598 w 4592063"/>
              <a:gd name="connsiteY6" fmla="*/ 411132 h 1644528"/>
              <a:gd name="connsiteX7" fmla="*/ 2501598 w 4592063"/>
              <a:gd name="connsiteY7" fmla="*/ 575963 h 1644528"/>
              <a:gd name="connsiteX8" fmla="*/ 4592063 w 4592063"/>
              <a:gd name="connsiteY8" fmla="*/ 575963 h 1644528"/>
              <a:gd name="connsiteX9" fmla="*/ 4592063 w 4592063"/>
              <a:gd name="connsiteY9" fmla="*/ 1644528 h 1644528"/>
              <a:gd name="connsiteX10" fmla="*/ 0 w 4592063"/>
              <a:gd name="connsiteY10" fmla="*/ 1644528 h 1644528"/>
              <a:gd name="connsiteX11" fmla="*/ 0 w 4592063"/>
              <a:gd name="connsiteY11" fmla="*/ 575963 h 1644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92063" h="1644528">
                <a:moveTo>
                  <a:pt x="4592063" y="1068565"/>
                </a:moveTo>
                <a:lnTo>
                  <a:pt x="2501597" y="1068565"/>
                </a:lnTo>
                <a:lnTo>
                  <a:pt x="2501597" y="1233396"/>
                </a:lnTo>
                <a:lnTo>
                  <a:pt x="2707163" y="1233396"/>
                </a:lnTo>
                <a:lnTo>
                  <a:pt x="2296031" y="1644527"/>
                </a:lnTo>
                <a:lnTo>
                  <a:pt x="1884899" y="1233396"/>
                </a:lnTo>
                <a:lnTo>
                  <a:pt x="2090465" y="1233396"/>
                </a:lnTo>
                <a:lnTo>
                  <a:pt x="2090465" y="1068565"/>
                </a:lnTo>
                <a:lnTo>
                  <a:pt x="0" y="1068565"/>
                </a:lnTo>
                <a:lnTo>
                  <a:pt x="0" y="1"/>
                </a:lnTo>
                <a:lnTo>
                  <a:pt x="4592063" y="1"/>
                </a:lnTo>
                <a:lnTo>
                  <a:pt x="4592063" y="1068565"/>
                </a:lnTo>
                <a:close/>
              </a:path>
            </a:pathLst>
          </a:custGeom>
          <a:solidFill>
            <a:schemeClr val="tx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3793" tIns="113792" rIns="113792" bIns="1181091" numCol="1" spcCol="1270" anchor="ctr" anchorCtr="0">
            <a:noAutofit/>
          </a:bodyPr>
          <a:lstStyle/>
          <a:p>
            <a:pPr marL="0" lvl="0" indent="0" algn="ctr" defTabSz="711200">
              <a:lnSpc>
                <a:spcPct val="90000"/>
              </a:lnSpc>
              <a:spcBef>
                <a:spcPct val="0"/>
              </a:spcBef>
              <a:spcAft>
                <a:spcPct val="35000"/>
              </a:spcAft>
              <a:buNone/>
            </a:pPr>
            <a:endParaRPr lang="en-US" sz="1600" kern="1200" dirty="0"/>
          </a:p>
        </p:txBody>
      </p:sp>
      <p:sp>
        <p:nvSpPr>
          <p:cNvPr id="26" name="Freeform: Shape 25">
            <a:extLst>
              <a:ext uri="{FF2B5EF4-FFF2-40B4-BE49-F238E27FC236}">
                <a16:creationId xmlns:a16="http://schemas.microsoft.com/office/drawing/2014/main" id="{E05483DF-960C-2B45-D2F8-7D5EEA09BA0F}"/>
              </a:ext>
            </a:extLst>
          </p:cNvPr>
          <p:cNvSpPr/>
          <p:nvPr/>
        </p:nvSpPr>
        <p:spPr>
          <a:xfrm rot="10800000">
            <a:off x="6623877" y="3123903"/>
            <a:ext cx="4592063" cy="1644529"/>
          </a:xfrm>
          <a:custGeom>
            <a:avLst/>
            <a:gdLst>
              <a:gd name="connsiteX0" fmla="*/ 0 w 4592063"/>
              <a:gd name="connsiteY0" fmla="*/ 575963 h 1644528"/>
              <a:gd name="connsiteX1" fmla="*/ 2090466 w 4592063"/>
              <a:gd name="connsiteY1" fmla="*/ 575963 h 1644528"/>
              <a:gd name="connsiteX2" fmla="*/ 2090466 w 4592063"/>
              <a:gd name="connsiteY2" fmla="*/ 411132 h 1644528"/>
              <a:gd name="connsiteX3" fmla="*/ 1884900 w 4592063"/>
              <a:gd name="connsiteY3" fmla="*/ 411132 h 1644528"/>
              <a:gd name="connsiteX4" fmla="*/ 2296032 w 4592063"/>
              <a:gd name="connsiteY4" fmla="*/ 0 h 1644528"/>
              <a:gd name="connsiteX5" fmla="*/ 2707164 w 4592063"/>
              <a:gd name="connsiteY5" fmla="*/ 411132 h 1644528"/>
              <a:gd name="connsiteX6" fmla="*/ 2501598 w 4592063"/>
              <a:gd name="connsiteY6" fmla="*/ 411132 h 1644528"/>
              <a:gd name="connsiteX7" fmla="*/ 2501598 w 4592063"/>
              <a:gd name="connsiteY7" fmla="*/ 575963 h 1644528"/>
              <a:gd name="connsiteX8" fmla="*/ 4592063 w 4592063"/>
              <a:gd name="connsiteY8" fmla="*/ 575963 h 1644528"/>
              <a:gd name="connsiteX9" fmla="*/ 4592063 w 4592063"/>
              <a:gd name="connsiteY9" fmla="*/ 1644528 h 1644528"/>
              <a:gd name="connsiteX10" fmla="*/ 0 w 4592063"/>
              <a:gd name="connsiteY10" fmla="*/ 1644528 h 1644528"/>
              <a:gd name="connsiteX11" fmla="*/ 0 w 4592063"/>
              <a:gd name="connsiteY11" fmla="*/ 575963 h 1644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92063" h="1644528">
                <a:moveTo>
                  <a:pt x="4592063" y="1068565"/>
                </a:moveTo>
                <a:lnTo>
                  <a:pt x="2501597" y="1068565"/>
                </a:lnTo>
                <a:lnTo>
                  <a:pt x="2501597" y="1233396"/>
                </a:lnTo>
                <a:lnTo>
                  <a:pt x="2707163" y="1233396"/>
                </a:lnTo>
                <a:lnTo>
                  <a:pt x="2296031" y="1644527"/>
                </a:lnTo>
                <a:lnTo>
                  <a:pt x="1884899" y="1233396"/>
                </a:lnTo>
                <a:lnTo>
                  <a:pt x="2090465" y="1233396"/>
                </a:lnTo>
                <a:lnTo>
                  <a:pt x="2090465" y="1068565"/>
                </a:lnTo>
                <a:lnTo>
                  <a:pt x="0" y="1068565"/>
                </a:lnTo>
                <a:lnTo>
                  <a:pt x="0" y="1"/>
                </a:lnTo>
                <a:lnTo>
                  <a:pt x="4592063" y="1"/>
                </a:lnTo>
                <a:lnTo>
                  <a:pt x="4592063" y="1068565"/>
                </a:lnTo>
                <a:close/>
              </a:path>
            </a:pathLst>
          </a:custGeom>
          <a:solidFill>
            <a:schemeClr val="tx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3792" tIns="113792" rIns="113792" bIns="1181092" numCol="1" spcCol="1270" anchor="ctr" anchorCtr="0">
            <a:noAutofit/>
          </a:bodyPr>
          <a:lstStyle/>
          <a:p>
            <a:pPr marL="0" lvl="0" indent="0" algn="ctr" defTabSz="711200">
              <a:lnSpc>
                <a:spcPct val="90000"/>
              </a:lnSpc>
              <a:spcBef>
                <a:spcPct val="0"/>
              </a:spcBef>
              <a:spcAft>
                <a:spcPct val="35000"/>
              </a:spcAft>
              <a:buNone/>
            </a:pPr>
            <a:endParaRPr lang="en-US" sz="1600" kern="1200" dirty="0"/>
          </a:p>
        </p:txBody>
      </p:sp>
      <p:sp>
        <p:nvSpPr>
          <p:cNvPr id="31" name="Freeform: Shape 30">
            <a:extLst>
              <a:ext uri="{FF2B5EF4-FFF2-40B4-BE49-F238E27FC236}">
                <a16:creationId xmlns:a16="http://schemas.microsoft.com/office/drawing/2014/main" id="{C82C9C74-DFE4-FF53-FA1A-041C1155FCAC}"/>
              </a:ext>
            </a:extLst>
          </p:cNvPr>
          <p:cNvSpPr/>
          <p:nvPr/>
        </p:nvSpPr>
        <p:spPr>
          <a:xfrm rot="10800000">
            <a:off x="6623877" y="4752393"/>
            <a:ext cx="4592063" cy="1644530"/>
          </a:xfrm>
          <a:custGeom>
            <a:avLst/>
            <a:gdLst>
              <a:gd name="connsiteX0" fmla="*/ 0 w 4592063"/>
              <a:gd name="connsiteY0" fmla="*/ 575963 h 1644528"/>
              <a:gd name="connsiteX1" fmla="*/ 2090466 w 4592063"/>
              <a:gd name="connsiteY1" fmla="*/ 575963 h 1644528"/>
              <a:gd name="connsiteX2" fmla="*/ 2090466 w 4592063"/>
              <a:gd name="connsiteY2" fmla="*/ 411132 h 1644528"/>
              <a:gd name="connsiteX3" fmla="*/ 1884900 w 4592063"/>
              <a:gd name="connsiteY3" fmla="*/ 411132 h 1644528"/>
              <a:gd name="connsiteX4" fmla="*/ 2296032 w 4592063"/>
              <a:gd name="connsiteY4" fmla="*/ 0 h 1644528"/>
              <a:gd name="connsiteX5" fmla="*/ 2707164 w 4592063"/>
              <a:gd name="connsiteY5" fmla="*/ 411132 h 1644528"/>
              <a:gd name="connsiteX6" fmla="*/ 2501598 w 4592063"/>
              <a:gd name="connsiteY6" fmla="*/ 411132 h 1644528"/>
              <a:gd name="connsiteX7" fmla="*/ 2501598 w 4592063"/>
              <a:gd name="connsiteY7" fmla="*/ 575963 h 1644528"/>
              <a:gd name="connsiteX8" fmla="*/ 4592063 w 4592063"/>
              <a:gd name="connsiteY8" fmla="*/ 575963 h 1644528"/>
              <a:gd name="connsiteX9" fmla="*/ 4592063 w 4592063"/>
              <a:gd name="connsiteY9" fmla="*/ 1644528 h 1644528"/>
              <a:gd name="connsiteX10" fmla="*/ 0 w 4592063"/>
              <a:gd name="connsiteY10" fmla="*/ 1644528 h 1644528"/>
              <a:gd name="connsiteX11" fmla="*/ 0 w 4592063"/>
              <a:gd name="connsiteY11" fmla="*/ 575963 h 1644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92063" h="1644528">
                <a:moveTo>
                  <a:pt x="4592063" y="1068565"/>
                </a:moveTo>
                <a:lnTo>
                  <a:pt x="2501597" y="1068565"/>
                </a:lnTo>
                <a:lnTo>
                  <a:pt x="2501597" y="1233396"/>
                </a:lnTo>
                <a:lnTo>
                  <a:pt x="2707163" y="1233396"/>
                </a:lnTo>
                <a:lnTo>
                  <a:pt x="2296031" y="1644527"/>
                </a:lnTo>
                <a:lnTo>
                  <a:pt x="1884899" y="1233396"/>
                </a:lnTo>
                <a:lnTo>
                  <a:pt x="2090465" y="1233396"/>
                </a:lnTo>
                <a:lnTo>
                  <a:pt x="2090465" y="1068565"/>
                </a:lnTo>
                <a:lnTo>
                  <a:pt x="0" y="1068565"/>
                </a:lnTo>
                <a:lnTo>
                  <a:pt x="0" y="1"/>
                </a:lnTo>
                <a:lnTo>
                  <a:pt x="4592063" y="1"/>
                </a:lnTo>
                <a:lnTo>
                  <a:pt x="4592063" y="1068565"/>
                </a:lnTo>
                <a:close/>
              </a:path>
            </a:pathLst>
          </a:custGeom>
          <a:solidFill>
            <a:schemeClr val="tx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3792" tIns="113793" rIns="113792" bIns="1181092" numCol="1" spcCol="1270" anchor="ctr" anchorCtr="0">
            <a:noAutofit/>
          </a:bodyPr>
          <a:lstStyle/>
          <a:p>
            <a:pPr marL="0" lvl="0" indent="0" algn="ctr" defTabSz="711200">
              <a:lnSpc>
                <a:spcPct val="90000"/>
              </a:lnSpc>
              <a:spcBef>
                <a:spcPct val="0"/>
              </a:spcBef>
              <a:spcAft>
                <a:spcPct val="35000"/>
              </a:spcAft>
              <a:buNone/>
            </a:pPr>
            <a:endParaRPr lang="en-US" sz="1600" kern="1200" dirty="0"/>
          </a:p>
        </p:txBody>
      </p:sp>
      <p:sp>
        <p:nvSpPr>
          <p:cNvPr id="13" name="Rectangle 12">
            <a:extLst>
              <a:ext uri="{FF2B5EF4-FFF2-40B4-BE49-F238E27FC236}">
                <a16:creationId xmlns:a16="http://schemas.microsoft.com/office/drawing/2014/main" id="{407EAFC6-733F-403D-BB4D-05A3A28742F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FB01C78D-C724-50CF-5C7E-0BDFBCD3F671}"/>
              </a:ext>
            </a:extLst>
          </p:cNvPr>
          <p:cNvSpPr/>
          <p:nvPr/>
        </p:nvSpPr>
        <p:spPr>
          <a:xfrm>
            <a:off x="6623878" y="5883677"/>
            <a:ext cx="1148015" cy="491861"/>
          </a:xfrm>
          <a:custGeom>
            <a:avLst/>
            <a:gdLst>
              <a:gd name="connsiteX0" fmla="*/ 0 w 1148015"/>
              <a:gd name="connsiteY0" fmla="*/ 0 h 491861"/>
              <a:gd name="connsiteX1" fmla="*/ 1148015 w 1148015"/>
              <a:gd name="connsiteY1" fmla="*/ 0 h 491861"/>
              <a:gd name="connsiteX2" fmla="*/ 1148015 w 1148015"/>
              <a:gd name="connsiteY2" fmla="*/ 491861 h 491861"/>
              <a:gd name="connsiteX3" fmla="*/ 0 w 1148015"/>
              <a:gd name="connsiteY3" fmla="*/ 491861 h 491861"/>
              <a:gd name="connsiteX4" fmla="*/ 0 w 1148015"/>
              <a:gd name="connsiteY4" fmla="*/ 0 h 491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8015" h="491861">
                <a:moveTo>
                  <a:pt x="0" y="0"/>
                </a:moveTo>
                <a:lnTo>
                  <a:pt x="1148015" y="0"/>
                </a:lnTo>
                <a:lnTo>
                  <a:pt x="1148015" y="491861"/>
                </a:lnTo>
                <a:lnTo>
                  <a:pt x="0" y="491861"/>
                </a:lnTo>
                <a:lnTo>
                  <a:pt x="0" y="0"/>
                </a:lnTo>
                <a:close/>
              </a:path>
            </a:pathLst>
          </a:custGeom>
          <a:solidFill>
            <a:schemeClr val="accent1">
              <a:tint val="40000"/>
              <a:hueOff val="0"/>
              <a:satOff val="0"/>
              <a:lumOff val="0"/>
            </a:schemeClr>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1120" tIns="12700" rIns="71120" bIns="12700" numCol="1" spcCol="1270" anchor="ctr" anchorCtr="0">
            <a:noAutofit/>
          </a:bodyPr>
          <a:lstStyle/>
          <a:p>
            <a:pPr marL="0" lvl="0" indent="0" algn="ctr" defTabSz="444500">
              <a:lnSpc>
                <a:spcPct val="90000"/>
              </a:lnSpc>
              <a:spcBef>
                <a:spcPct val="0"/>
              </a:spcBef>
              <a:spcAft>
                <a:spcPct val="35000"/>
              </a:spcAft>
              <a:buNone/>
            </a:pPr>
            <a:r>
              <a:rPr lang="en-US" sz="1000" kern="1200" dirty="0"/>
              <a:t>Cell frequency lock override</a:t>
            </a:r>
          </a:p>
        </p:txBody>
      </p:sp>
      <p:sp>
        <p:nvSpPr>
          <p:cNvPr id="20" name="Freeform: Shape 19">
            <a:extLst>
              <a:ext uri="{FF2B5EF4-FFF2-40B4-BE49-F238E27FC236}">
                <a16:creationId xmlns:a16="http://schemas.microsoft.com/office/drawing/2014/main" id="{7B2E7048-2EF7-D31C-3C67-413B8540BC3C}"/>
              </a:ext>
            </a:extLst>
          </p:cNvPr>
          <p:cNvSpPr/>
          <p:nvPr/>
        </p:nvSpPr>
        <p:spPr>
          <a:xfrm>
            <a:off x="7771893" y="5883677"/>
            <a:ext cx="1148015" cy="491861"/>
          </a:xfrm>
          <a:custGeom>
            <a:avLst/>
            <a:gdLst>
              <a:gd name="connsiteX0" fmla="*/ 0 w 1148015"/>
              <a:gd name="connsiteY0" fmla="*/ 0 h 491861"/>
              <a:gd name="connsiteX1" fmla="*/ 1148015 w 1148015"/>
              <a:gd name="connsiteY1" fmla="*/ 0 h 491861"/>
              <a:gd name="connsiteX2" fmla="*/ 1148015 w 1148015"/>
              <a:gd name="connsiteY2" fmla="*/ 491861 h 491861"/>
              <a:gd name="connsiteX3" fmla="*/ 0 w 1148015"/>
              <a:gd name="connsiteY3" fmla="*/ 491861 h 491861"/>
              <a:gd name="connsiteX4" fmla="*/ 0 w 1148015"/>
              <a:gd name="connsiteY4" fmla="*/ 0 h 491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8015" h="491861">
                <a:moveTo>
                  <a:pt x="0" y="0"/>
                </a:moveTo>
                <a:lnTo>
                  <a:pt x="1148015" y="0"/>
                </a:lnTo>
                <a:lnTo>
                  <a:pt x="1148015" y="491861"/>
                </a:lnTo>
                <a:lnTo>
                  <a:pt x="0" y="491861"/>
                </a:lnTo>
                <a:lnTo>
                  <a:pt x="0" y="0"/>
                </a:lnTo>
                <a:close/>
              </a:path>
            </a:pathLst>
          </a:custGeom>
          <a:solidFill>
            <a:schemeClr val="accent1">
              <a:tint val="40000"/>
              <a:hueOff val="0"/>
              <a:satOff val="0"/>
              <a:lumOff val="0"/>
            </a:schemeClr>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1120" tIns="12700" rIns="71120" bIns="12700" numCol="1" spcCol="1270" anchor="ctr" anchorCtr="0">
            <a:noAutofit/>
          </a:bodyPr>
          <a:lstStyle/>
          <a:p>
            <a:pPr marL="0" lvl="0" indent="0" algn="ctr" defTabSz="444500">
              <a:lnSpc>
                <a:spcPct val="90000"/>
              </a:lnSpc>
              <a:spcBef>
                <a:spcPct val="0"/>
              </a:spcBef>
              <a:spcAft>
                <a:spcPct val="35000"/>
              </a:spcAft>
              <a:buNone/>
            </a:pPr>
            <a:r>
              <a:rPr lang="en-US" sz="1000" kern="1200" dirty="0"/>
              <a:t>Signal strength manipulation (in development)</a:t>
            </a:r>
          </a:p>
        </p:txBody>
      </p:sp>
      <p:sp>
        <p:nvSpPr>
          <p:cNvPr id="21" name="Freeform: Shape 20">
            <a:extLst>
              <a:ext uri="{FF2B5EF4-FFF2-40B4-BE49-F238E27FC236}">
                <a16:creationId xmlns:a16="http://schemas.microsoft.com/office/drawing/2014/main" id="{FC684444-5D4E-6397-527C-FA04723A20EA}"/>
              </a:ext>
            </a:extLst>
          </p:cNvPr>
          <p:cNvSpPr/>
          <p:nvPr/>
        </p:nvSpPr>
        <p:spPr>
          <a:xfrm>
            <a:off x="8919909" y="5883677"/>
            <a:ext cx="1148015" cy="491861"/>
          </a:xfrm>
          <a:custGeom>
            <a:avLst/>
            <a:gdLst>
              <a:gd name="connsiteX0" fmla="*/ 0 w 1148015"/>
              <a:gd name="connsiteY0" fmla="*/ 0 h 491861"/>
              <a:gd name="connsiteX1" fmla="*/ 1148015 w 1148015"/>
              <a:gd name="connsiteY1" fmla="*/ 0 h 491861"/>
              <a:gd name="connsiteX2" fmla="*/ 1148015 w 1148015"/>
              <a:gd name="connsiteY2" fmla="*/ 491861 h 491861"/>
              <a:gd name="connsiteX3" fmla="*/ 0 w 1148015"/>
              <a:gd name="connsiteY3" fmla="*/ 491861 h 491861"/>
              <a:gd name="connsiteX4" fmla="*/ 0 w 1148015"/>
              <a:gd name="connsiteY4" fmla="*/ 0 h 491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8015" h="491861">
                <a:moveTo>
                  <a:pt x="0" y="0"/>
                </a:moveTo>
                <a:lnTo>
                  <a:pt x="1148015" y="0"/>
                </a:lnTo>
                <a:lnTo>
                  <a:pt x="1148015" y="491861"/>
                </a:lnTo>
                <a:lnTo>
                  <a:pt x="0" y="491861"/>
                </a:lnTo>
                <a:lnTo>
                  <a:pt x="0" y="0"/>
                </a:lnTo>
                <a:close/>
              </a:path>
            </a:pathLst>
          </a:custGeom>
          <a:solidFill>
            <a:schemeClr val="accent1">
              <a:tint val="40000"/>
              <a:hueOff val="0"/>
              <a:satOff val="0"/>
              <a:lumOff val="0"/>
            </a:schemeClr>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1120" tIns="12700" rIns="71120" bIns="12700" numCol="1" spcCol="1270" anchor="ctr" anchorCtr="0">
            <a:noAutofit/>
          </a:bodyPr>
          <a:lstStyle/>
          <a:p>
            <a:pPr marL="0" lvl="0" indent="0" algn="ctr" defTabSz="444500">
              <a:lnSpc>
                <a:spcPct val="90000"/>
              </a:lnSpc>
              <a:spcBef>
                <a:spcPct val="0"/>
              </a:spcBef>
              <a:spcAft>
                <a:spcPct val="35000"/>
              </a:spcAft>
              <a:buNone/>
            </a:pPr>
            <a:r>
              <a:rPr lang="en-US" sz="1000" kern="1200" dirty="0"/>
              <a:t>PLMN selection control</a:t>
            </a:r>
          </a:p>
        </p:txBody>
      </p:sp>
      <p:grpSp>
        <p:nvGrpSpPr>
          <p:cNvPr id="51" name="Group 50">
            <a:extLst>
              <a:ext uri="{FF2B5EF4-FFF2-40B4-BE49-F238E27FC236}">
                <a16:creationId xmlns:a16="http://schemas.microsoft.com/office/drawing/2014/main" id="{D0E98A55-A580-18F2-C450-37B15096A1A0}"/>
              </a:ext>
            </a:extLst>
          </p:cNvPr>
          <p:cNvGrpSpPr/>
          <p:nvPr/>
        </p:nvGrpSpPr>
        <p:grpSpPr>
          <a:xfrm>
            <a:off x="-85927" y="741527"/>
            <a:ext cx="5792825" cy="2878087"/>
            <a:chOff x="-94390" y="543376"/>
            <a:chExt cx="5792825" cy="2878087"/>
          </a:xfrm>
        </p:grpSpPr>
        <p:sp>
          <p:nvSpPr>
            <p:cNvPr id="48" name="Rectangle 47">
              <a:extLst>
                <a:ext uri="{FF2B5EF4-FFF2-40B4-BE49-F238E27FC236}">
                  <a16:creationId xmlns:a16="http://schemas.microsoft.com/office/drawing/2014/main" id="{FABE9DF1-2ECC-2096-A53C-BA2AB7FB90FF}"/>
                </a:ext>
              </a:extLst>
            </p:cNvPr>
            <p:cNvSpPr/>
            <p:nvPr/>
          </p:nvSpPr>
          <p:spPr>
            <a:xfrm>
              <a:off x="-94390" y="632604"/>
              <a:ext cx="5788005" cy="269346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cxnSp>
          <p:nvCxnSpPr>
            <p:cNvPr id="49" name="Straight Connector 48">
              <a:extLst>
                <a:ext uri="{FF2B5EF4-FFF2-40B4-BE49-F238E27FC236}">
                  <a16:creationId xmlns:a16="http://schemas.microsoft.com/office/drawing/2014/main" id="{7031DDF0-E069-EF3C-8EC4-8EF3E0DEC5D3}"/>
                </a:ext>
              </a:extLst>
            </p:cNvPr>
            <p:cNvCxnSpPr/>
            <p:nvPr/>
          </p:nvCxnSpPr>
          <p:spPr>
            <a:xfrm>
              <a:off x="-94390" y="543376"/>
              <a:ext cx="5792825" cy="0"/>
            </a:xfrm>
            <a:prstGeom prst="line">
              <a:avLst/>
            </a:prstGeom>
            <a:ln w="3175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3BE94089-BD9F-F073-15EC-24458D17712D}"/>
                </a:ext>
              </a:extLst>
            </p:cNvPr>
            <p:cNvCxnSpPr/>
            <p:nvPr/>
          </p:nvCxnSpPr>
          <p:spPr>
            <a:xfrm>
              <a:off x="-94390" y="3421463"/>
              <a:ext cx="5792825" cy="0"/>
            </a:xfrm>
            <a:prstGeom prst="line">
              <a:avLst/>
            </a:prstGeom>
            <a:ln w="31750">
              <a:solidFill>
                <a:schemeClr val="bg1"/>
              </a:solidFill>
            </a:ln>
          </p:spPr>
          <p:style>
            <a:lnRef idx="2">
              <a:schemeClr val="accent1"/>
            </a:lnRef>
            <a:fillRef idx="0">
              <a:schemeClr val="accent1"/>
            </a:fillRef>
            <a:effectRef idx="1">
              <a:schemeClr val="accent1"/>
            </a:effectRef>
            <a:fontRef idx="minor">
              <a:schemeClr val="tx1"/>
            </a:fontRef>
          </p:style>
        </p:cxnSp>
      </p:grpSp>
      <p:sp>
        <p:nvSpPr>
          <p:cNvPr id="22" name="Freeform: Shape 21">
            <a:extLst>
              <a:ext uri="{FF2B5EF4-FFF2-40B4-BE49-F238E27FC236}">
                <a16:creationId xmlns:a16="http://schemas.microsoft.com/office/drawing/2014/main" id="{3B792E8A-1ED6-F98A-FC27-CD0E3EB5BDB3}"/>
              </a:ext>
            </a:extLst>
          </p:cNvPr>
          <p:cNvSpPr/>
          <p:nvPr/>
        </p:nvSpPr>
        <p:spPr>
          <a:xfrm>
            <a:off x="10067925" y="5883677"/>
            <a:ext cx="1148015" cy="491861"/>
          </a:xfrm>
          <a:custGeom>
            <a:avLst/>
            <a:gdLst>
              <a:gd name="connsiteX0" fmla="*/ 0 w 1148015"/>
              <a:gd name="connsiteY0" fmla="*/ 0 h 491861"/>
              <a:gd name="connsiteX1" fmla="*/ 1148015 w 1148015"/>
              <a:gd name="connsiteY1" fmla="*/ 0 h 491861"/>
              <a:gd name="connsiteX2" fmla="*/ 1148015 w 1148015"/>
              <a:gd name="connsiteY2" fmla="*/ 491861 h 491861"/>
              <a:gd name="connsiteX3" fmla="*/ 0 w 1148015"/>
              <a:gd name="connsiteY3" fmla="*/ 491861 h 491861"/>
              <a:gd name="connsiteX4" fmla="*/ 0 w 1148015"/>
              <a:gd name="connsiteY4" fmla="*/ 0 h 491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8015" h="491861">
                <a:moveTo>
                  <a:pt x="0" y="0"/>
                </a:moveTo>
                <a:lnTo>
                  <a:pt x="1148015" y="0"/>
                </a:lnTo>
                <a:lnTo>
                  <a:pt x="1148015" y="491861"/>
                </a:lnTo>
                <a:lnTo>
                  <a:pt x="0" y="491861"/>
                </a:lnTo>
                <a:lnTo>
                  <a:pt x="0" y="0"/>
                </a:lnTo>
                <a:close/>
              </a:path>
            </a:pathLst>
          </a:custGeom>
          <a:solidFill>
            <a:schemeClr val="accent1">
              <a:tint val="40000"/>
              <a:hueOff val="0"/>
              <a:satOff val="0"/>
              <a:lumOff val="0"/>
            </a:schemeClr>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1120" tIns="12700" rIns="71120" bIns="12700" numCol="1" spcCol="1270" anchor="ctr" anchorCtr="0">
            <a:noAutofit/>
          </a:bodyPr>
          <a:lstStyle/>
          <a:p>
            <a:pPr marL="0" lvl="0" indent="0" algn="ctr" defTabSz="444500">
              <a:lnSpc>
                <a:spcPct val="90000"/>
              </a:lnSpc>
              <a:spcBef>
                <a:spcPct val="0"/>
              </a:spcBef>
              <a:spcAft>
                <a:spcPct val="35000"/>
              </a:spcAft>
              <a:buNone/>
            </a:pPr>
            <a:r>
              <a:rPr lang="en-US" sz="1000" kern="1200" dirty="0"/>
              <a:t>Location triangulation disruption</a:t>
            </a:r>
          </a:p>
        </p:txBody>
      </p:sp>
      <p:sp>
        <p:nvSpPr>
          <p:cNvPr id="24" name="Freeform: Shape 23">
            <a:extLst>
              <a:ext uri="{FF2B5EF4-FFF2-40B4-BE49-F238E27FC236}">
                <a16:creationId xmlns:a16="http://schemas.microsoft.com/office/drawing/2014/main" id="{C34F46B6-4CF3-FF42-33DE-EC5E5A56FD01}"/>
              </a:ext>
            </a:extLst>
          </p:cNvPr>
          <p:cNvSpPr/>
          <p:nvPr/>
        </p:nvSpPr>
        <p:spPr>
          <a:xfrm>
            <a:off x="6623878" y="4276399"/>
            <a:ext cx="2296031" cy="491714"/>
          </a:xfrm>
          <a:custGeom>
            <a:avLst/>
            <a:gdLst>
              <a:gd name="connsiteX0" fmla="*/ 0 w 2296031"/>
              <a:gd name="connsiteY0" fmla="*/ 0 h 491714"/>
              <a:gd name="connsiteX1" fmla="*/ 2296031 w 2296031"/>
              <a:gd name="connsiteY1" fmla="*/ 0 h 491714"/>
              <a:gd name="connsiteX2" fmla="*/ 2296031 w 2296031"/>
              <a:gd name="connsiteY2" fmla="*/ 491714 h 491714"/>
              <a:gd name="connsiteX3" fmla="*/ 0 w 2296031"/>
              <a:gd name="connsiteY3" fmla="*/ 491714 h 491714"/>
              <a:gd name="connsiteX4" fmla="*/ 0 w 2296031"/>
              <a:gd name="connsiteY4" fmla="*/ 0 h 491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031" h="491714">
                <a:moveTo>
                  <a:pt x="0" y="0"/>
                </a:moveTo>
                <a:lnTo>
                  <a:pt x="2296031" y="0"/>
                </a:lnTo>
                <a:lnTo>
                  <a:pt x="2296031" y="491714"/>
                </a:lnTo>
                <a:lnTo>
                  <a:pt x="0" y="491714"/>
                </a:lnTo>
                <a:lnTo>
                  <a:pt x="0" y="0"/>
                </a:lnTo>
                <a:close/>
              </a:path>
            </a:pathLst>
          </a:custGeom>
          <a:solidFill>
            <a:schemeClr val="accent1">
              <a:tint val="40000"/>
              <a:hueOff val="0"/>
              <a:satOff val="0"/>
              <a:lumOff val="0"/>
            </a:schemeClr>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1120" tIns="12700" rIns="71120" bIns="12700" numCol="1" spcCol="1270" anchor="ctr" anchorCtr="0">
            <a:noAutofit/>
          </a:bodyPr>
          <a:lstStyle/>
          <a:p>
            <a:pPr marL="0" lvl="0" indent="0" algn="ctr" defTabSz="444500">
              <a:lnSpc>
                <a:spcPct val="90000"/>
              </a:lnSpc>
              <a:spcBef>
                <a:spcPct val="0"/>
              </a:spcBef>
              <a:spcAft>
                <a:spcPct val="35000"/>
              </a:spcAft>
              <a:buNone/>
            </a:pPr>
            <a:r>
              <a:rPr lang="en-US" sz="1000" kern="1200" dirty="0"/>
              <a:t>Dynamic SIM allocation from SIM banks in remote data centers</a:t>
            </a:r>
          </a:p>
        </p:txBody>
      </p:sp>
      <p:sp>
        <p:nvSpPr>
          <p:cNvPr id="25" name="Freeform: Shape 24">
            <a:extLst>
              <a:ext uri="{FF2B5EF4-FFF2-40B4-BE49-F238E27FC236}">
                <a16:creationId xmlns:a16="http://schemas.microsoft.com/office/drawing/2014/main" id="{648FB4C3-2894-5020-3F3B-9009EF3FAF76}"/>
              </a:ext>
            </a:extLst>
          </p:cNvPr>
          <p:cNvSpPr/>
          <p:nvPr/>
        </p:nvSpPr>
        <p:spPr>
          <a:xfrm>
            <a:off x="8919909" y="4276399"/>
            <a:ext cx="2296031" cy="491714"/>
          </a:xfrm>
          <a:custGeom>
            <a:avLst/>
            <a:gdLst>
              <a:gd name="connsiteX0" fmla="*/ 0 w 2296031"/>
              <a:gd name="connsiteY0" fmla="*/ 0 h 491714"/>
              <a:gd name="connsiteX1" fmla="*/ 2296031 w 2296031"/>
              <a:gd name="connsiteY1" fmla="*/ 0 h 491714"/>
              <a:gd name="connsiteX2" fmla="*/ 2296031 w 2296031"/>
              <a:gd name="connsiteY2" fmla="*/ 491714 h 491714"/>
              <a:gd name="connsiteX3" fmla="*/ 0 w 2296031"/>
              <a:gd name="connsiteY3" fmla="*/ 491714 h 491714"/>
              <a:gd name="connsiteX4" fmla="*/ 0 w 2296031"/>
              <a:gd name="connsiteY4" fmla="*/ 0 h 491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031" h="491714">
                <a:moveTo>
                  <a:pt x="0" y="0"/>
                </a:moveTo>
                <a:lnTo>
                  <a:pt x="2296031" y="0"/>
                </a:lnTo>
                <a:lnTo>
                  <a:pt x="2296031" y="491714"/>
                </a:lnTo>
                <a:lnTo>
                  <a:pt x="0" y="491714"/>
                </a:lnTo>
                <a:lnTo>
                  <a:pt x="0" y="0"/>
                </a:lnTo>
                <a:close/>
              </a:path>
            </a:pathLst>
          </a:custGeom>
          <a:solidFill>
            <a:schemeClr val="accent1">
              <a:tint val="40000"/>
              <a:hueOff val="0"/>
              <a:satOff val="0"/>
              <a:lumOff val="0"/>
            </a:schemeClr>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1120" tIns="12700" rIns="71120" bIns="12700" numCol="1" spcCol="1270" anchor="ctr" anchorCtr="0">
            <a:noAutofit/>
          </a:bodyPr>
          <a:lstStyle/>
          <a:p>
            <a:pPr marL="0" lvl="0" indent="0" algn="ctr" defTabSz="444500">
              <a:lnSpc>
                <a:spcPct val="90000"/>
              </a:lnSpc>
              <a:spcBef>
                <a:spcPct val="0"/>
              </a:spcBef>
              <a:spcAft>
                <a:spcPct val="35000"/>
              </a:spcAft>
              <a:buNone/>
            </a:pPr>
            <a:r>
              <a:rPr lang="en-US" sz="1000" kern="1200" dirty="0"/>
              <a:t>IMSI/IMEI rotation</a:t>
            </a:r>
          </a:p>
        </p:txBody>
      </p:sp>
      <p:sp>
        <p:nvSpPr>
          <p:cNvPr id="27" name="Freeform: Shape 26">
            <a:extLst>
              <a:ext uri="{FF2B5EF4-FFF2-40B4-BE49-F238E27FC236}">
                <a16:creationId xmlns:a16="http://schemas.microsoft.com/office/drawing/2014/main" id="{1A0419BF-96FE-6814-246B-23B3784D947A}"/>
              </a:ext>
            </a:extLst>
          </p:cNvPr>
          <p:cNvSpPr/>
          <p:nvPr/>
        </p:nvSpPr>
        <p:spPr>
          <a:xfrm>
            <a:off x="6623878" y="2647909"/>
            <a:ext cx="1148015" cy="491714"/>
          </a:xfrm>
          <a:custGeom>
            <a:avLst/>
            <a:gdLst>
              <a:gd name="connsiteX0" fmla="*/ 0 w 1148015"/>
              <a:gd name="connsiteY0" fmla="*/ 0 h 491714"/>
              <a:gd name="connsiteX1" fmla="*/ 1148015 w 1148015"/>
              <a:gd name="connsiteY1" fmla="*/ 0 h 491714"/>
              <a:gd name="connsiteX2" fmla="*/ 1148015 w 1148015"/>
              <a:gd name="connsiteY2" fmla="*/ 491714 h 491714"/>
              <a:gd name="connsiteX3" fmla="*/ 0 w 1148015"/>
              <a:gd name="connsiteY3" fmla="*/ 491714 h 491714"/>
              <a:gd name="connsiteX4" fmla="*/ 0 w 1148015"/>
              <a:gd name="connsiteY4" fmla="*/ 0 h 491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8015" h="491714">
                <a:moveTo>
                  <a:pt x="0" y="0"/>
                </a:moveTo>
                <a:lnTo>
                  <a:pt x="1148015" y="0"/>
                </a:lnTo>
                <a:lnTo>
                  <a:pt x="1148015" y="491714"/>
                </a:lnTo>
                <a:lnTo>
                  <a:pt x="0" y="491714"/>
                </a:lnTo>
                <a:lnTo>
                  <a:pt x="0" y="0"/>
                </a:lnTo>
                <a:close/>
              </a:path>
            </a:pathLst>
          </a:custGeom>
          <a:solidFill>
            <a:schemeClr val="accent1">
              <a:tint val="40000"/>
              <a:hueOff val="0"/>
              <a:satOff val="0"/>
              <a:lumOff val="0"/>
            </a:schemeClr>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1120" tIns="12700" rIns="71120" bIns="12700" numCol="1" spcCol="1270" anchor="ctr" anchorCtr="0">
            <a:noAutofit/>
          </a:bodyPr>
          <a:lstStyle/>
          <a:p>
            <a:pPr marL="0" lvl="0" indent="0" algn="ctr" defTabSz="444500">
              <a:lnSpc>
                <a:spcPct val="90000"/>
              </a:lnSpc>
              <a:spcBef>
                <a:spcPct val="0"/>
              </a:spcBef>
              <a:spcAft>
                <a:spcPct val="35000"/>
              </a:spcAft>
              <a:buNone/>
            </a:pPr>
            <a:r>
              <a:rPr lang="en-US" sz="1000" kern="1200" dirty="0"/>
              <a:t>Managed TLS/QUIC fingerprint profiles</a:t>
            </a:r>
          </a:p>
        </p:txBody>
      </p:sp>
      <p:sp>
        <p:nvSpPr>
          <p:cNvPr id="28" name="Freeform: Shape 27">
            <a:extLst>
              <a:ext uri="{FF2B5EF4-FFF2-40B4-BE49-F238E27FC236}">
                <a16:creationId xmlns:a16="http://schemas.microsoft.com/office/drawing/2014/main" id="{D16C5077-E31F-CAB2-2770-AB1318429D5D}"/>
              </a:ext>
            </a:extLst>
          </p:cNvPr>
          <p:cNvSpPr/>
          <p:nvPr/>
        </p:nvSpPr>
        <p:spPr>
          <a:xfrm>
            <a:off x="7771893" y="2647909"/>
            <a:ext cx="1148015" cy="491714"/>
          </a:xfrm>
          <a:custGeom>
            <a:avLst/>
            <a:gdLst>
              <a:gd name="connsiteX0" fmla="*/ 0 w 1148015"/>
              <a:gd name="connsiteY0" fmla="*/ 0 h 491714"/>
              <a:gd name="connsiteX1" fmla="*/ 1148015 w 1148015"/>
              <a:gd name="connsiteY1" fmla="*/ 0 h 491714"/>
              <a:gd name="connsiteX2" fmla="*/ 1148015 w 1148015"/>
              <a:gd name="connsiteY2" fmla="*/ 491714 h 491714"/>
              <a:gd name="connsiteX3" fmla="*/ 0 w 1148015"/>
              <a:gd name="connsiteY3" fmla="*/ 491714 h 491714"/>
              <a:gd name="connsiteX4" fmla="*/ 0 w 1148015"/>
              <a:gd name="connsiteY4" fmla="*/ 0 h 491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8015" h="491714">
                <a:moveTo>
                  <a:pt x="0" y="0"/>
                </a:moveTo>
                <a:lnTo>
                  <a:pt x="1148015" y="0"/>
                </a:lnTo>
                <a:lnTo>
                  <a:pt x="1148015" y="491714"/>
                </a:lnTo>
                <a:lnTo>
                  <a:pt x="0" y="491714"/>
                </a:lnTo>
                <a:lnTo>
                  <a:pt x="0" y="0"/>
                </a:lnTo>
                <a:close/>
              </a:path>
            </a:pathLst>
          </a:custGeom>
          <a:solidFill>
            <a:schemeClr val="accent1">
              <a:tint val="40000"/>
              <a:hueOff val="0"/>
              <a:satOff val="0"/>
              <a:lumOff val="0"/>
            </a:schemeClr>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1120" tIns="12700" rIns="71120" bIns="12700" numCol="1" spcCol="1270" anchor="ctr" anchorCtr="0">
            <a:noAutofit/>
          </a:bodyPr>
          <a:lstStyle/>
          <a:p>
            <a:pPr marL="0" lvl="0" indent="0" algn="ctr" defTabSz="444500">
              <a:lnSpc>
                <a:spcPct val="90000"/>
              </a:lnSpc>
              <a:spcBef>
                <a:spcPct val="0"/>
              </a:spcBef>
              <a:spcAft>
                <a:spcPct val="35000"/>
              </a:spcAft>
              <a:buNone/>
            </a:pPr>
            <a:r>
              <a:rPr lang="en-US" sz="1000" kern="1200" dirty="0"/>
              <a:t>DNS behavior obfuscation (operational)</a:t>
            </a:r>
          </a:p>
        </p:txBody>
      </p:sp>
      <p:sp>
        <p:nvSpPr>
          <p:cNvPr id="29" name="Freeform: Shape 28">
            <a:extLst>
              <a:ext uri="{FF2B5EF4-FFF2-40B4-BE49-F238E27FC236}">
                <a16:creationId xmlns:a16="http://schemas.microsoft.com/office/drawing/2014/main" id="{B9BDE57B-FFAE-7355-5DC8-0EAFFB908034}"/>
              </a:ext>
            </a:extLst>
          </p:cNvPr>
          <p:cNvSpPr/>
          <p:nvPr/>
        </p:nvSpPr>
        <p:spPr>
          <a:xfrm>
            <a:off x="8919909" y="2647909"/>
            <a:ext cx="1148015" cy="491714"/>
          </a:xfrm>
          <a:custGeom>
            <a:avLst/>
            <a:gdLst>
              <a:gd name="connsiteX0" fmla="*/ 0 w 1148015"/>
              <a:gd name="connsiteY0" fmla="*/ 0 h 491714"/>
              <a:gd name="connsiteX1" fmla="*/ 1148015 w 1148015"/>
              <a:gd name="connsiteY1" fmla="*/ 0 h 491714"/>
              <a:gd name="connsiteX2" fmla="*/ 1148015 w 1148015"/>
              <a:gd name="connsiteY2" fmla="*/ 491714 h 491714"/>
              <a:gd name="connsiteX3" fmla="*/ 0 w 1148015"/>
              <a:gd name="connsiteY3" fmla="*/ 491714 h 491714"/>
              <a:gd name="connsiteX4" fmla="*/ 0 w 1148015"/>
              <a:gd name="connsiteY4" fmla="*/ 0 h 491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8015" h="491714">
                <a:moveTo>
                  <a:pt x="0" y="0"/>
                </a:moveTo>
                <a:lnTo>
                  <a:pt x="1148015" y="0"/>
                </a:lnTo>
                <a:lnTo>
                  <a:pt x="1148015" y="491714"/>
                </a:lnTo>
                <a:lnTo>
                  <a:pt x="0" y="491714"/>
                </a:lnTo>
                <a:lnTo>
                  <a:pt x="0" y="0"/>
                </a:lnTo>
                <a:close/>
              </a:path>
            </a:pathLst>
          </a:custGeom>
          <a:solidFill>
            <a:schemeClr val="accent1">
              <a:tint val="40000"/>
              <a:hueOff val="0"/>
              <a:satOff val="0"/>
              <a:lumOff val="0"/>
            </a:schemeClr>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1120" tIns="12700" rIns="71120" bIns="12700" numCol="1" spcCol="1270" anchor="ctr" anchorCtr="0">
            <a:noAutofit/>
          </a:bodyPr>
          <a:lstStyle/>
          <a:p>
            <a:pPr marL="0" lvl="0" indent="0" algn="ctr" defTabSz="444500">
              <a:lnSpc>
                <a:spcPct val="90000"/>
              </a:lnSpc>
              <a:spcBef>
                <a:spcPct val="0"/>
              </a:spcBef>
              <a:spcAft>
                <a:spcPct val="35000"/>
              </a:spcAft>
              <a:buNone/>
            </a:pPr>
            <a:r>
              <a:rPr lang="en-US" sz="1000" kern="1200"/>
              <a:t>Noise/jitter variation</a:t>
            </a:r>
            <a:endParaRPr lang="en-US" sz="1000" kern="1200" dirty="0"/>
          </a:p>
        </p:txBody>
      </p:sp>
      <p:sp>
        <p:nvSpPr>
          <p:cNvPr id="30" name="Freeform: Shape 29">
            <a:extLst>
              <a:ext uri="{FF2B5EF4-FFF2-40B4-BE49-F238E27FC236}">
                <a16:creationId xmlns:a16="http://schemas.microsoft.com/office/drawing/2014/main" id="{A7FE9EBD-3529-1719-FE2B-48002DCA0C20}"/>
              </a:ext>
            </a:extLst>
          </p:cNvPr>
          <p:cNvSpPr/>
          <p:nvPr/>
        </p:nvSpPr>
        <p:spPr>
          <a:xfrm>
            <a:off x="10067925" y="2647909"/>
            <a:ext cx="1148015" cy="491714"/>
          </a:xfrm>
          <a:custGeom>
            <a:avLst/>
            <a:gdLst>
              <a:gd name="connsiteX0" fmla="*/ 0 w 1148015"/>
              <a:gd name="connsiteY0" fmla="*/ 0 h 491714"/>
              <a:gd name="connsiteX1" fmla="*/ 1148015 w 1148015"/>
              <a:gd name="connsiteY1" fmla="*/ 0 h 491714"/>
              <a:gd name="connsiteX2" fmla="*/ 1148015 w 1148015"/>
              <a:gd name="connsiteY2" fmla="*/ 491714 h 491714"/>
              <a:gd name="connsiteX3" fmla="*/ 0 w 1148015"/>
              <a:gd name="connsiteY3" fmla="*/ 491714 h 491714"/>
              <a:gd name="connsiteX4" fmla="*/ 0 w 1148015"/>
              <a:gd name="connsiteY4" fmla="*/ 0 h 491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8015" h="491714">
                <a:moveTo>
                  <a:pt x="0" y="0"/>
                </a:moveTo>
                <a:lnTo>
                  <a:pt x="1148015" y="0"/>
                </a:lnTo>
                <a:lnTo>
                  <a:pt x="1148015" y="491714"/>
                </a:lnTo>
                <a:lnTo>
                  <a:pt x="0" y="491714"/>
                </a:lnTo>
                <a:lnTo>
                  <a:pt x="0" y="0"/>
                </a:lnTo>
                <a:close/>
              </a:path>
            </a:pathLst>
          </a:custGeom>
          <a:solidFill>
            <a:schemeClr val="accent1">
              <a:tint val="40000"/>
              <a:hueOff val="0"/>
              <a:satOff val="0"/>
              <a:lumOff val="0"/>
            </a:schemeClr>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1120" tIns="12700" rIns="71120" bIns="12700" numCol="1" spcCol="1270" anchor="ctr" anchorCtr="0">
            <a:noAutofit/>
          </a:bodyPr>
          <a:lstStyle/>
          <a:p>
            <a:pPr marL="0" lvl="0" indent="0" algn="ctr" defTabSz="444500">
              <a:lnSpc>
                <a:spcPct val="90000"/>
              </a:lnSpc>
              <a:spcBef>
                <a:spcPct val="0"/>
              </a:spcBef>
              <a:spcAft>
                <a:spcPct val="35000"/>
              </a:spcAft>
              <a:buNone/>
            </a:pPr>
            <a:r>
              <a:rPr lang="en-US" sz="1000" kern="1200" dirty="0"/>
              <a:t>Synthetic pattern injection</a:t>
            </a:r>
          </a:p>
        </p:txBody>
      </p:sp>
      <p:sp>
        <p:nvSpPr>
          <p:cNvPr id="32" name="Freeform: Shape 31">
            <a:extLst>
              <a:ext uri="{FF2B5EF4-FFF2-40B4-BE49-F238E27FC236}">
                <a16:creationId xmlns:a16="http://schemas.microsoft.com/office/drawing/2014/main" id="{9526CC1B-8A97-B73C-8B2B-BA580DAB1E06}"/>
              </a:ext>
            </a:extLst>
          </p:cNvPr>
          <p:cNvSpPr/>
          <p:nvPr/>
        </p:nvSpPr>
        <p:spPr>
          <a:xfrm>
            <a:off x="6623878" y="1019419"/>
            <a:ext cx="4592063" cy="491714"/>
          </a:xfrm>
          <a:custGeom>
            <a:avLst/>
            <a:gdLst>
              <a:gd name="connsiteX0" fmla="*/ 0 w 4592063"/>
              <a:gd name="connsiteY0" fmla="*/ 0 h 491714"/>
              <a:gd name="connsiteX1" fmla="*/ 4592063 w 4592063"/>
              <a:gd name="connsiteY1" fmla="*/ 0 h 491714"/>
              <a:gd name="connsiteX2" fmla="*/ 4592063 w 4592063"/>
              <a:gd name="connsiteY2" fmla="*/ 491714 h 491714"/>
              <a:gd name="connsiteX3" fmla="*/ 0 w 4592063"/>
              <a:gd name="connsiteY3" fmla="*/ 491714 h 491714"/>
              <a:gd name="connsiteX4" fmla="*/ 0 w 4592063"/>
              <a:gd name="connsiteY4" fmla="*/ 0 h 491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2063" h="491714">
                <a:moveTo>
                  <a:pt x="0" y="0"/>
                </a:moveTo>
                <a:lnTo>
                  <a:pt x="4592063" y="0"/>
                </a:lnTo>
                <a:lnTo>
                  <a:pt x="4592063" y="491714"/>
                </a:lnTo>
                <a:lnTo>
                  <a:pt x="0" y="491714"/>
                </a:lnTo>
                <a:lnTo>
                  <a:pt x="0" y="0"/>
                </a:lnTo>
                <a:close/>
              </a:path>
            </a:pathLst>
          </a:custGeom>
          <a:solidFill>
            <a:schemeClr val="accent1">
              <a:tint val="40000"/>
              <a:hueOff val="0"/>
              <a:satOff val="0"/>
              <a:lumOff val="0"/>
            </a:schemeClr>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1120" tIns="12700" rIns="71120" bIns="12700" numCol="1" spcCol="1270" anchor="ctr" anchorCtr="0">
            <a:noAutofit/>
          </a:bodyPr>
          <a:lstStyle/>
          <a:p>
            <a:pPr marL="0" lvl="0" indent="0" algn="ctr" defTabSz="444500">
              <a:lnSpc>
                <a:spcPct val="90000"/>
              </a:lnSpc>
              <a:spcBef>
                <a:spcPct val="0"/>
              </a:spcBef>
              <a:spcAft>
                <a:spcPct val="35000"/>
              </a:spcAft>
              <a:buNone/>
            </a:pPr>
            <a:r>
              <a:rPr lang="en-US" sz="1000" kern="1200" dirty="0"/>
              <a:t>Reduced attribution confidence across layers</a:t>
            </a:r>
          </a:p>
        </p:txBody>
      </p:sp>
      <p:sp>
        <p:nvSpPr>
          <p:cNvPr id="35" name="TextBox 34">
            <a:extLst>
              <a:ext uri="{FF2B5EF4-FFF2-40B4-BE49-F238E27FC236}">
                <a16:creationId xmlns:a16="http://schemas.microsoft.com/office/drawing/2014/main" id="{86D20859-8DCF-31B4-3AC4-606FB7ACB32E}"/>
              </a:ext>
            </a:extLst>
          </p:cNvPr>
          <p:cNvSpPr txBox="1"/>
          <p:nvPr/>
        </p:nvSpPr>
        <p:spPr>
          <a:xfrm>
            <a:off x="8444297" y="557854"/>
            <a:ext cx="982705" cy="369332"/>
          </a:xfrm>
          <a:prstGeom prst="rect">
            <a:avLst/>
          </a:prstGeom>
          <a:noFill/>
        </p:spPr>
        <p:txBody>
          <a:bodyPr wrap="none" rtlCol="0">
            <a:spAutoFit/>
          </a:bodyPr>
          <a:lstStyle/>
          <a:p>
            <a:r>
              <a:rPr lang="en-US" b="1" dirty="0">
                <a:solidFill>
                  <a:schemeClr val="bg1"/>
                </a:solidFill>
              </a:rPr>
              <a:t>RESULT</a:t>
            </a:r>
          </a:p>
        </p:txBody>
      </p:sp>
      <p:sp>
        <p:nvSpPr>
          <p:cNvPr id="36" name="TextBox 35">
            <a:extLst>
              <a:ext uri="{FF2B5EF4-FFF2-40B4-BE49-F238E27FC236}">
                <a16:creationId xmlns:a16="http://schemas.microsoft.com/office/drawing/2014/main" id="{BC634682-5042-4A23-6A3C-9FC7847B6549}"/>
              </a:ext>
            </a:extLst>
          </p:cNvPr>
          <p:cNvSpPr txBox="1"/>
          <p:nvPr/>
        </p:nvSpPr>
        <p:spPr>
          <a:xfrm>
            <a:off x="7332934" y="2115274"/>
            <a:ext cx="3173946" cy="523220"/>
          </a:xfrm>
          <a:prstGeom prst="rect">
            <a:avLst/>
          </a:prstGeom>
          <a:noFill/>
        </p:spPr>
        <p:txBody>
          <a:bodyPr wrap="none" rtlCol="0">
            <a:spAutoFit/>
          </a:bodyPr>
          <a:lstStyle/>
          <a:p>
            <a:pPr algn="ctr"/>
            <a:r>
              <a:rPr lang="en-US" sz="1400" b="1" dirty="0">
                <a:solidFill>
                  <a:schemeClr val="bg1"/>
                </a:solidFill>
              </a:rPr>
              <a:t>LAYER 3</a:t>
            </a:r>
          </a:p>
          <a:p>
            <a:pPr algn="ctr"/>
            <a:r>
              <a:rPr lang="en-US" sz="1400" dirty="0">
                <a:solidFill>
                  <a:schemeClr val="bg1"/>
                </a:solidFill>
              </a:rPr>
              <a:t>Protocol Camouflage (in development)</a:t>
            </a:r>
          </a:p>
        </p:txBody>
      </p:sp>
      <p:sp>
        <p:nvSpPr>
          <p:cNvPr id="37" name="TextBox 36">
            <a:extLst>
              <a:ext uri="{FF2B5EF4-FFF2-40B4-BE49-F238E27FC236}">
                <a16:creationId xmlns:a16="http://schemas.microsoft.com/office/drawing/2014/main" id="{38C08B2A-0BCB-27BC-7953-AD9683A3792C}"/>
              </a:ext>
            </a:extLst>
          </p:cNvPr>
          <p:cNvSpPr txBox="1"/>
          <p:nvPr/>
        </p:nvSpPr>
        <p:spPr>
          <a:xfrm>
            <a:off x="8226064" y="3726980"/>
            <a:ext cx="1387688" cy="523220"/>
          </a:xfrm>
          <a:prstGeom prst="rect">
            <a:avLst/>
          </a:prstGeom>
          <a:noFill/>
        </p:spPr>
        <p:txBody>
          <a:bodyPr wrap="none" rtlCol="0">
            <a:spAutoFit/>
          </a:bodyPr>
          <a:lstStyle/>
          <a:p>
            <a:pPr algn="ctr"/>
            <a:r>
              <a:rPr lang="en-US" sz="1400" b="1" dirty="0">
                <a:solidFill>
                  <a:schemeClr val="bg1"/>
                </a:solidFill>
              </a:rPr>
              <a:t>LAYER 2</a:t>
            </a:r>
          </a:p>
          <a:p>
            <a:pPr algn="ctr"/>
            <a:r>
              <a:rPr lang="en-US" sz="1400" dirty="0">
                <a:solidFill>
                  <a:schemeClr val="bg1"/>
                </a:solidFill>
              </a:rPr>
              <a:t>Identity Control</a:t>
            </a:r>
          </a:p>
        </p:txBody>
      </p:sp>
      <p:sp>
        <p:nvSpPr>
          <p:cNvPr id="38" name="TextBox 37">
            <a:extLst>
              <a:ext uri="{FF2B5EF4-FFF2-40B4-BE49-F238E27FC236}">
                <a16:creationId xmlns:a16="http://schemas.microsoft.com/office/drawing/2014/main" id="{C9AF1D99-6A14-BE99-C24F-E3D3A53BCEED}"/>
              </a:ext>
            </a:extLst>
          </p:cNvPr>
          <p:cNvSpPr txBox="1"/>
          <p:nvPr/>
        </p:nvSpPr>
        <p:spPr>
          <a:xfrm>
            <a:off x="8377326" y="5372573"/>
            <a:ext cx="1085169" cy="523220"/>
          </a:xfrm>
          <a:prstGeom prst="rect">
            <a:avLst/>
          </a:prstGeom>
          <a:noFill/>
        </p:spPr>
        <p:txBody>
          <a:bodyPr wrap="none" rtlCol="0">
            <a:spAutoFit/>
          </a:bodyPr>
          <a:lstStyle/>
          <a:p>
            <a:pPr algn="ctr"/>
            <a:r>
              <a:rPr lang="en-US" sz="1400" b="1" dirty="0">
                <a:solidFill>
                  <a:schemeClr val="bg1"/>
                </a:solidFill>
              </a:rPr>
              <a:t>LAYER 1 </a:t>
            </a:r>
          </a:p>
          <a:p>
            <a:pPr algn="ctr"/>
            <a:r>
              <a:rPr lang="en-US" sz="1400" dirty="0">
                <a:solidFill>
                  <a:schemeClr val="bg1"/>
                </a:solidFill>
              </a:rPr>
              <a:t> RF Control</a:t>
            </a:r>
          </a:p>
        </p:txBody>
      </p:sp>
      <p:sp>
        <p:nvSpPr>
          <p:cNvPr id="39" name="Rectangle: Rounded Corners 38">
            <a:extLst>
              <a:ext uri="{FF2B5EF4-FFF2-40B4-BE49-F238E27FC236}">
                <a16:creationId xmlns:a16="http://schemas.microsoft.com/office/drawing/2014/main" id="{07FF85A3-694C-DBED-0F38-E6F1FEED325C}"/>
              </a:ext>
            </a:extLst>
          </p:cNvPr>
          <p:cNvSpPr/>
          <p:nvPr/>
        </p:nvSpPr>
        <p:spPr>
          <a:xfrm>
            <a:off x="8306757" y="1718995"/>
            <a:ext cx="1226302" cy="252805"/>
          </a:xfrm>
          <a:prstGeom prst="roundRect">
            <a:avLst>
              <a:gd name="adj" fmla="val 50000"/>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D1B0BECF-5F69-26D2-8F53-DC2FFE6D0E9D}"/>
              </a:ext>
            </a:extLst>
          </p:cNvPr>
          <p:cNvSpPr txBox="1"/>
          <p:nvPr/>
        </p:nvSpPr>
        <p:spPr>
          <a:xfrm>
            <a:off x="8304046" y="1711214"/>
            <a:ext cx="1249060" cy="246221"/>
          </a:xfrm>
          <a:prstGeom prst="rect">
            <a:avLst/>
          </a:prstGeom>
          <a:noFill/>
        </p:spPr>
        <p:txBody>
          <a:bodyPr wrap="none" rtlCol="0">
            <a:spAutoFit/>
          </a:bodyPr>
          <a:lstStyle/>
          <a:p>
            <a:pPr algn="ctr"/>
            <a:r>
              <a:rPr lang="en-US" sz="1000" dirty="0">
                <a:solidFill>
                  <a:schemeClr val="bg1"/>
                </a:solidFill>
              </a:rPr>
              <a:t>Enhanced Controls</a:t>
            </a:r>
          </a:p>
        </p:txBody>
      </p:sp>
      <p:sp>
        <p:nvSpPr>
          <p:cNvPr id="41" name="Rectangle: Rounded Corners 40">
            <a:extLst>
              <a:ext uri="{FF2B5EF4-FFF2-40B4-BE49-F238E27FC236}">
                <a16:creationId xmlns:a16="http://schemas.microsoft.com/office/drawing/2014/main" id="{C3CB5689-A132-396D-A7BC-18B796598074}"/>
              </a:ext>
            </a:extLst>
          </p:cNvPr>
          <p:cNvSpPr/>
          <p:nvPr/>
        </p:nvSpPr>
        <p:spPr>
          <a:xfrm>
            <a:off x="8231900" y="3292934"/>
            <a:ext cx="1353256" cy="252805"/>
          </a:xfrm>
          <a:prstGeom prst="roundRect">
            <a:avLst>
              <a:gd name="adj" fmla="val 50000"/>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A59AA729-7FF6-9C47-7F59-A0F2680EDD0B}"/>
              </a:ext>
            </a:extLst>
          </p:cNvPr>
          <p:cNvSpPr txBox="1"/>
          <p:nvPr/>
        </p:nvSpPr>
        <p:spPr>
          <a:xfrm>
            <a:off x="8231901" y="3287731"/>
            <a:ext cx="1353256" cy="246221"/>
          </a:xfrm>
          <a:prstGeom prst="rect">
            <a:avLst/>
          </a:prstGeom>
          <a:noFill/>
        </p:spPr>
        <p:txBody>
          <a:bodyPr wrap="none" rtlCol="0">
            <a:spAutoFit/>
          </a:bodyPr>
          <a:lstStyle/>
          <a:p>
            <a:pPr algn="ctr"/>
            <a:r>
              <a:rPr lang="en-US" sz="1000" dirty="0">
                <a:solidFill>
                  <a:schemeClr val="bg1"/>
                </a:solidFill>
              </a:rPr>
              <a:t>Identity Management</a:t>
            </a:r>
          </a:p>
        </p:txBody>
      </p:sp>
      <p:sp>
        <p:nvSpPr>
          <p:cNvPr id="43" name="Rectangle: Rounded Corners 42">
            <a:extLst>
              <a:ext uri="{FF2B5EF4-FFF2-40B4-BE49-F238E27FC236}">
                <a16:creationId xmlns:a16="http://schemas.microsoft.com/office/drawing/2014/main" id="{A64E63E4-2358-2C1E-0151-2E3077D2538C}"/>
              </a:ext>
            </a:extLst>
          </p:cNvPr>
          <p:cNvSpPr/>
          <p:nvPr/>
        </p:nvSpPr>
        <p:spPr>
          <a:xfrm>
            <a:off x="8422365" y="4905384"/>
            <a:ext cx="983598" cy="252805"/>
          </a:xfrm>
          <a:prstGeom prst="roundRect">
            <a:avLst>
              <a:gd name="adj" fmla="val 50000"/>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971A9499-546E-C453-46C0-42C13FA9AB4E}"/>
              </a:ext>
            </a:extLst>
          </p:cNvPr>
          <p:cNvSpPr txBox="1"/>
          <p:nvPr/>
        </p:nvSpPr>
        <p:spPr>
          <a:xfrm>
            <a:off x="8510182" y="4900181"/>
            <a:ext cx="819455" cy="246221"/>
          </a:xfrm>
          <a:prstGeom prst="rect">
            <a:avLst/>
          </a:prstGeom>
          <a:noFill/>
        </p:spPr>
        <p:txBody>
          <a:bodyPr wrap="none" rtlCol="0">
            <a:spAutoFit/>
          </a:bodyPr>
          <a:lstStyle/>
          <a:p>
            <a:pPr algn="ctr"/>
            <a:r>
              <a:rPr lang="en-US" sz="1000" dirty="0">
                <a:solidFill>
                  <a:schemeClr val="bg1"/>
                </a:solidFill>
              </a:rPr>
              <a:t>Foundation</a:t>
            </a:r>
          </a:p>
        </p:txBody>
      </p:sp>
      <p:sp>
        <p:nvSpPr>
          <p:cNvPr id="2" name="Title 1">
            <a:extLst>
              <a:ext uri="{FF2B5EF4-FFF2-40B4-BE49-F238E27FC236}">
                <a16:creationId xmlns:a16="http://schemas.microsoft.com/office/drawing/2014/main" id="{FED0A060-F0C3-94C6-44E8-E027B0D44FE7}"/>
              </a:ext>
            </a:extLst>
          </p:cNvPr>
          <p:cNvSpPr>
            <a:spLocks noGrp="1"/>
          </p:cNvSpPr>
          <p:nvPr>
            <p:ph type="title"/>
          </p:nvPr>
        </p:nvSpPr>
        <p:spPr>
          <a:xfrm>
            <a:off x="649114" y="285206"/>
            <a:ext cx="4412021" cy="3030724"/>
          </a:xfrm>
        </p:spPr>
        <p:txBody>
          <a:bodyPr vert="horz" lIns="91440" tIns="45720" rIns="91440" bIns="45720" rtlCol="0" anchor="b">
            <a:normAutofit/>
          </a:bodyPr>
          <a:lstStyle/>
          <a:p>
            <a:pPr algn="r"/>
            <a:r>
              <a:rPr lang="en-US" sz="4000" b="1" kern="1200" dirty="0">
                <a:latin typeface="+mj-lt"/>
                <a:ea typeface="+mj-ea"/>
                <a:cs typeface="+mj-cs"/>
              </a:rPr>
              <a:t>Multi Layer Metadata Exposure Mitigation Framework</a:t>
            </a:r>
          </a:p>
        </p:txBody>
      </p:sp>
    </p:spTree>
    <p:extLst>
      <p:ext uri="{BB962C8B-B14F-4D97-AF65-F5344CB8AC3E}">
        <p14:creationId xmlns:p14="http://schemas.microsoft.com/office/powerpoint/2010/main" val="17220735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CA594E1B-3709-994B-87FF-7BF7122C4BBE}">
  <we:reference id="wa200005566" version="3.0.0.3" store="en-US" storeType="OMEX"/>
  <we:alternateReferences>
    <we:reference id="wa200005566" version="3.0.0.3" store="wa200005566"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56424</TotalTime>
  <Words>3555</Words>
  <Application>Microsoft Macintosh PowerPoint</Application>
  <PresentationFormat>Widescreen</PresentationFormat>
  <Paragraphs>276</Paragraphs>
  <Slides>15</Slides>
  <Notes>15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Aptos</vt:lpstr>
      <vt:lpstr>Aptos Display</vt:lpstr>
      <vt:lpstr>Arial</vt:lpstr>
      <vt:lpstr>Office Theme</vt:lpstr>
      <vt:lpstr>LPI/LPD in Contested Commercial Cellular Networks</vt:lpstr>
      <vt:lpstr>The Metadata Explosion</vt:lpstr>
      <vt:lpstr>The Observability Paradox</vt:lpstr>
      <vt:lpstr>AI Weaponizes Metadata</vt:lpstr>
      <vt:lpstr>Limitations of Current Doctrine in Dense Networks</vt:lpstr>
      <vt:lpstr>PowerPoint Presentation</vt:lpstr>
      <vt:lpstr>StratusX: Meta-Network Above Carriers</vt:lpstr>
      <vt:lpstr>Portable Identity-Mediating Gateway</vt:lpstr>
      <vt:lpstr>Multi Layer Metadata Exposure Mitigation Framework</vt:lpstr>
      <vt:lpstr>Fielded Capabilities vs. Validation Roadmap</vt:lpstr>
      <vt:lpstr>Quantifying LPI/LPD Attribution Certainty in LTE/5G Networks</vt:lpstr>
      <vt:lpstr>Identity Swap Performance (Hardware Dependent)</vt:lpstr>
      <vt:lpstr>LPI/LPD in LTE/5G is Attribution Control</vt:lpstr>
      <vt:lpstr>Deployment Status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Rav Laor</dc:creator>
  <cp:lastModifiedBy>Rav Laor</cp:lastModifiedBy>
  <cp:revision>50</cp:revision>
  <dcterms:created xsi:type="dcterms:W3CDTF">2025-09-17T03:10:39Z</dcterms:created>
  <dcterms:modified xsi:type="dcterms:W3CDTF">2026-03-17T02:31:55Z</dcterms:modified>
</cp:coreProperties>
</file>